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6"/>
  </p:notesMasterIdLst>
  <p:sldIdLst>
    <p:sldId id="256" r:id="rId2"/>
    <p:sldId id="257" r:id="rId3"/>
    <p:sldId id="258" r:id="rId4"/>
    <p:sldId id="259" r:id="rId5"/>
    <p:sldId id="322" r:id="rId6"/>
    <p:sldId id="263" r:id="rId7"/>
    <p:sldId id="325" r:id="rId8"/>
    <p:sldId id="327" r:id="rId9"/>
    <p:sldId id="328" r:id="rId10"/>
    <p:sldId id="330" r:id="rId11"/>
    <p:sldId id="326" r:id="rId12"/>
    <p:sldId id="329" r:id="rId13"/>
    <p:sldId id="331" r:id="rId14"/>
    <p:sldId id="358" r:id="rId15"/>
    <p:sldId id="359" r:id="rId16"/>
    <p:sldId id="360" r:id="rId17"/>
    <p:sldId id="361" r:id="rId18"/>
    <p:sldId id="332" r:id="rId19"/>
    <p:sldId id="334" r:id="rId20"/>
    <p:sldId id="333" r:id="rId21"/>
    <p:sldId id="269" r:id="rId22"/>
    <p:sldId id="345" r:id="rId23"/>
    <p:sldId id="349" r:id="rId24"/>
    <p:sldId id="348" r:id="rId25"/>
    <p:sldId id="350" r:id="rId26"/>
    <p:sldId id="347" r:id="rId27"/>
    <p:sldId id="351" r:id="rId28"/>
    <p:sldId id="346" r:id="rId29"/>
    <p:sldId id="362" r:id="rId30"/>
    <p:sldId id="353" r:id="rId31"/>
    <p:sldId id="355" r:id="rId32"/>
    <p:sldId id="356" r:id="rId33"/>
    <p:sldId id="364" r:id="rId34"/>
    <p:sldId id="368" r:id="rId35"/>
    <p:sldId id="367" r:id="rId36"/>
    <p:sldId id="365" r:id="rId37"/>
    <p:sldId id="366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3" r:id="rId82"/>
    <p:sldId id="414" r:id="rId83"/>
    <p:sldId id="415" r:id="rId84"/>
    <p:sldId id="416" r:id="rId85"/>
    <p:sldId id="417" r:id="rId86"/>
    <p:sldId id="418" r:id="rId87"/>
    <p:sldId id="419" r:id="rId88"/>
    <p:sldId id="420" r:id="rId89"/>
    <p:sldId id="421" r:id="rId90"/>
    <p:sldId id="422" r:id="rId91"/>
    <p:sldId id="423" r:id="rId92"/>
    <p:sldId id="424" r:id="rId93"/>
    <p:sldId id="425" r:id="rId94"/>
    <p:sldId id="426" r:id="rId95"/>
    <p:sldId id="427" r:id="rId96"/>
    <p:sldId id="428" r:id="rId97"/>
    <p:sldId id="429" r:id="rId98"/>
    <p:sldId id="430" r:id="rId99"/>
    <p:sldId id="431" r:id="rId100"/>
    <p:sldId id="432" r:id="rId101"/>
    <p:sldId id="433" r:id="rId102"/>
    <p:sldId id="434" r:id="rId103"/>
    <p:sldId id="435" r:id="rId104"/>
    <p:sldId id="436" r:id="rId105"/>
    <p:sldId id="437" r:id="rId106"/>
    <p:sldId id="438" r:id="rId107"/>
    <p:sldId id="439" r:id="rId108"/>
    <p:sldId id="440" r:id="rId109"/>
    <p:sldId id="441" r:id="rId110"/>
    <p:sldId id="442" r:id="rId111"/>
    <p:sldId id="443" r:id="rId112"/>
    <p:sldId id="444" r:id="rId113"/>
    <p:sldId id="445" r:id="rId114"/>
    <p:sldId id="446" r:id="rId115"/>
    <p:sldId id="447" r:id="rId116"/>
    <p:sldId id="448" r:id="rId117"/>
    <p:sldId id="449" r:id="rId118"/>
    <p:sldId id="450" r:id="rId119"/>
    <p:sldId id="451" r:id="rId120"/>
    <p:sldId id="452" r:id="rId121"/>
    <p:sldId id="453" r:id="rId122"/>
    <p:sldId id="454" r:id="rId123"/>
    <p:sldId id="455" r:id="rId124"/>
    <p:sldId id="363" r:id="rId1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6E00-451D-49DB-AA1E-100F45E03F0D}" type="datetimeFigureOut">
              <a:rPr lang="zh-CN" altLang="en-US" smtClean="0"/>
              <a:t>2015-11-23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D71D-1988-4351-A43D-7D19CF66C3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D71D-1988-4351-A43D-7D19CF66C39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7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D32B6A-9716-432E-8624-1640A547E44B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driverManager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不同的数据库服务器，对应着不同类型的管道，找到一个合适的管道。</a:t>
            </a:r>
            <a:endParaRPr lang="en-US" altLang="zh-CN" dirty="0" smtClean="0"/>
          </a:p>
          <a:p>
            <a:r>
              <a:rPr lang="en-US" altLang="zh-CN" dirty="0" smtClean="0"/>
              <a:t>Connection, </a:t>
            </a:r>
            <a:r>
              <a:rPr lang="zh-CN" altLang="en-US" dirty="0" smtClean="0"/>
              <a:t>铺设一条合适的管道，用于传送数据。</a:t>
            </a:r>
            <a:endParaRPr lang="en-US" altLang="zh-CN" dirty="0" smtClean="0"/>
          </a:p>
          <a:p>
            <a:r>
              <a:rPr lang="en-US" altLang="zh-CN" dirty="0" smtClean="0"/>
              <a:t>Statement,</a:t>
            </a:r>
            <a:r>
              <a:rPr lang="zh-CN" altLang="en-US" baseline="0" dirty="0" smtClean="0"/>
              <a:t>  在这条管道上，写入一些命令。调用数据库服务器执行这些命令。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ResultSet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保存执行后产生的查询结果 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6FF3E-A5CA-4982-A8CE-34F3CC87BBA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678F17-9653-46EC-9C66-8A7BDC469C01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D32B6A-9716-432E-8624-1640A547E44B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driverManager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不同的数据库服务器，对应着不同类型的管道，找到一个合适的管道。</a:t>
            </a:r>
            <a:endParaRPr lang="en-US" altLang="zh-CN" dirty="0" smtClean="0"/>
          </a:p>
          <a:p>
            <a:r>
              <a:rPr lang="en-US" altLang="zh-CN" dirty="0" smtClean="0"/>
              <a:t>Connection, </a:t>
            </a:r>
            <a:r>
              <a:rPr lang="zh-CN" altLang="en-US" dirty="0" smtClean="0"/>
              <a:t>铺设一条合适的管道，用于传送数据。</a:t>
            </a:r>
            <a:endParaRPr lang="en-US" altLang="zh-CN" dirty="0" smtClean="0"/>
          </a:p>
          <a:p>
            <a:r>
              <a:rPr lang="en-US" altLang="zh-CN" dirty="0" smtClean="0"/>
              <a:t>Statement,</a:t>
            </a:r>
            <a:r>
              <a:rPr lang="zh-CN" altLang="en-US" baseline="0" dirty="0" smtClean="0"/>
              <a:t>  在这条管道上，写入一些命令。调用数据库服务器执行这些命令。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ResultSet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保存执行后产生的查询结果 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6FF3E-A5CA-4982-A8CE-34F3CC87BBA6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678F17-9653-46EC-9C66-8A7BDC469C01}" type="slidenum">
              <a:rPr lang="en-US" altLang="zh-CN"/>
              <a:pPr/>
              <a:t>90</a:t>
            </a:fld>
            <a:endParaRPr lang="en-US" altLang="zh-CN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4F86E74-599F-4318-8CC5-FF02E1061FF8}" type="datetimeFigureOut">
              <a:rPr lang="zh-CN" altLang="en-US" smtClean="0"/>
              <a:pPr/>
              <a:t>2015-11-23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8B52877-0FA4-4BC0-B6D6-47964A822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&#36213;&#33721;&#30456;&#20851;\2011&#24180;&#31532;2&#23398;&#26399;\web&#25216;&#26415;\JDK_API_1_6_zh_CN.CHM::/java/sql/Statement.html" TargetMode="External"/><Relationship Id="rId2" Type="http://schemas.openxmlformats.org/officeDocument/2006/relationships/hyperlink" Target="../../&#30456;&#20851;&#25991;&#26723;/JDK1.6%20API&#24110;&#21161;&#25991;&#26723;.CH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k:@MSITStore:D:\&#36213;&#33721;&#30456;&#20851;\2011&#24180;&#31532;2&#23398;&#26399;\web&#25216;&#26415;\JDK_API_1_6_zh_CN.CHM::/java/sql/ResultSet.html" TargetMode="External"/><Relationship Id="rId4" Type="http://schemas.openxmlformats.org/officeDocument/2006/relationships/hyperlink" Target="mk:@MSITStore:D:\&#36213;&#33721;&#30456;&#20851;\2011&#24180;&#31532;2&#23398;&#26399;\web&#25216;&#26415;\JDK_API_1_6_zh_CN.CHM::/java/lang/String.html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&#36213;&#33721;&#30456;&#20851;\2011&#24180;&#31532;2&#23398;&#26399;\web&#25216;&#26415;\JDK_API_1_6_zh_CN.CHM::/java/lang/String.html" TargetMode="External"/><Relationship Id="rId2" Type="http://schemas.openxmlformats.org/officeDocument/2006/relationships/hyperlink" Target="mk:@MSITStore:D:\&#36213;&#33721;&#30456;&#20851;\2011&#24180;&#31532;2&#23398;&#26399;\web&#25216;&#26415;\JDK_API_1_6_zh_CN.CHM::/java/sql/ResultS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k:@MSITStore:D:\&#36213;&#33721;&#30456;&#20851;\2011&#24180;&#31532;2&#23398;&#26399;\web&#25216;&#26415;\JDK_API_1_6_zh_CN.CHM::/java/sql/SQLException.html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D:\&#36213;&#33721;&#30456;&#20851;\2011&#24180;&#31532;2&#23398;&#26399;\web&#25216;&#26415;\JDK_API_1_6_zh_CN.CHM::/java/sql/SQLExcepti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&#36213;&#33721;&#30456;&#20851;\2011&#24180;&#31532;2&#23398;&#26399;\web&#25216;&#26415;\JDK_API_1_6_zh_CN.CHM::/java/sql/Connection.html" TargetMode="External"/><Relationship Id="rId2" Type="http://schemas.openxmlformats.org/officeDocument/2006/relationships/hyperlink" Target="mk:@MSITStore:D:\&#36213;&#33721;&#30456;&#20851;\2011&#24180;&#31532;2&#23398;&#26399;\web&#25216;&#26415;\JDK_API_1_6_zh_CN.CHM::/java/sql/PreparedStatemen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k:@MSITStore:D:\&#36213;&#33721;&#30456;&#20851;\2011&#24180;&#31532;2&#23398;&#26399;\web&#25216;&#26415;\JDK_API_1_6_zh_CN.CHM::/java/lang/String.html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30120.htm" TargetMode="External"/><Relationship Id="rId2" Type="http://schemas.openxmlformats.org/officeDocument/2006/relationships/hyperlink" Target="http://baike.baidu.com/view/229611.ht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.emf"/><Relationship Id="rId10" Type="http://schemas.openxmlformats.org/officeDocument/2006/relationships/image" Target="../media/image3.png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ysql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&#36213;&#33721;&#30456;&#20851;\2011&#24180;&#31532;2&#23398;&#26399;\web&#25216;&#26415;\JDK_API_1_6_zh_CN.CHM::/java/lang/String.html" TargetMode="External"/><Relationship Id="rId2" Type="http://schemas.openxmlformats.org/officeDocument/2006/relationships/hyperlink" Target="mk:@MSITStore:D:\&#36213;&#33721;&#30456;&#20851;\2011&#24180;&#31532;2&#23398;&#26399;\web&#25216;&#26415;\JDK_API_1_6_zh_CN.CHM::/java/sql/Connec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k:@MSITStore:D:\&#36213;&#33721;&#30456;&#20851;\2011&#24180;&#31532;2&#23398;&#26399;\web&#25216;&#26415;\JDK_API_1_6_zh_CN.CHM::/java/sql/SQLException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&#36213;&#33721;&#30456;&#20851;\2011&#24180;&#31532;2&#23398;&#26399;\web&#25216;&#26415;\JDK_API_1_6_zh_CN.CHM::/java/sql/Statement.html" TargetMode="External"/><Relationship Id="rId2" Type="http://schemas.openxmlformats.org/officeDocument/2006/relationships/hyperlink" Target="../../&#30456;&#20851;&#25991;&#26723;/JDK1.6%20API&#24110;&#21161;&#25991;&#26723;.CH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k:@MSITStore:D:\&#36213;&#33721;&#30456;&#20851;\2011&#24180;&#31532;2&#23398;&#26399;\web&#25216;&#26415;\JDK_API_1_6_zh_CN.CHM::/java/sql/ResultSet.html" TargetMode="External"/><Relationship Id="rId4" Type="http://schemas.openxmlformats.org/officeDocument/2006/relationships/hyperlink" Target="mk:@MSITStore:D:\&#36213;&#33721;&#30456;&#20851;\2011&#24180;&#31532;2&#23398;&#26399;\web&#25216;&#26415;\JDK_API_1_6_zh_CN.CHM::/java/lang/String.htm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&#36213;&#33721;&#30456;&#20851;\2011&#24180;&#31532;2&#23398;&#26399;\web&#25216;&#26415;\JDK_API_1_6_zh_CN.CHM::/java/lang/String.html" TargetMode="External"/><Relationship Id="rId2" Type="http://schemas.openxmlformats.org/officeDocument/2006/relationships/hyperlink" Target="mk:@MSITStore:D:\&#36213;&#33721;&#30456;&#20851;\2011&#24180;&#31532;2&#23398;&#26399;\web&#25216;&#26415;\JDK_API_1_6_zh_CN.CHM::/java/sql/ResultS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k:@MSITStore:D:\&#36213;&#33721;&#30456;&#20851;\2011&#24180;&#31532;2&#23398;&#26399;\web&#25216;&#26415;\JDK_API_1_6_zh_CN.CHM::/java/sql/SQLException.html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D:\&#36213;&#33721;&#30456;&#20851;\2011&#24180;&#31532;2&#23398;&#26399;\web&#25216;&#26415;\JDK_API_1_6_zh_CN.CHM::/java/sql/SQLException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&#36213;&#33721;&#30456;&#20851;\2011&#24180;&#31532;2&#23398;&#26399;\web&#25216;&#26415;\JDK_API_1_6_zh_CN.CHM::/java/sql/Connection.html" TargetMode="External"/><Relationship Id="rId2" Type="http://schemas.openxmlformats.org/officeDocument/2006/relationships/hyperlink" Target="mk:@MSITStore:D:\&#36213;&#33721;&#30456;&#20851;\2011&#24180;&#31532;2&#23398;&#26399;\web&#25216;&#26415;\JDK_API_1_6_zh_CN.CHM::/java/sql/PreparedStatemen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k:@MSITStore:D:\&#36213;&#33721;&#30456;&#20851;\2011&#24180;&#31532;2&#23398;&#26399;\web&#25216;&#26415;\JDK_API_1_6_zh_CN.CHM::/java/lang/String.htm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30120.htm" TargetMode="External"/><Relationship Id="rId2" Type="http://schemas.openxmlformats.org/officeDocument/2006/relationships/hyperlink" Target="http://baike.baidu.com/view/229611.htm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.png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5.emf"/><Relationship Id="rId10" Type="http://schemas.openxmlformats.org/officeDocument/2006/relationships/image" Target="../media/image3.png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7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ysql.com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&#36213;&#33721;&#30456;&#20851;\2011&#24180;&#31532;2&#23398;&#26399;\web&#25216;&#26415;\JDK_API_1_6_zh_CN.CHM::/java/lang/String.html" TargetMode="External"/><Relationship Id="rId2" Type="http://schemas.openxmlformats.org/officeDocument/2006/relationships/hyperlink" Target="mk:@MSITStore:D:\&#36213;&#33721;&#30456;&#20851;\2011&#24180;&#31532;2&#23398;&#26399;\web&#25216;&#26415;\JDK_API_1_6_zh_CN.CHM::/java/sql/Connec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k:@MSITStore:D:\&#36213;&#33721;&#30456;&#20851;\2011&#24180;&#31532;2&#23398;&#26399;\web&#25216;&#26415;\JDK_API_1_6_zh_CN.CHM::/java/sql/SQLException.html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章</a:t>
            </a:r>
            <a:r>
              <a:rPr lang="en-US" altLang="zh-CN" dirty="0" smtClean="0"/>
              <a:t> JSP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编程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428736"/>
            <a:ext cx="8858280" cy="514353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jsp:usebean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的作用是定义生成和使用</a:t>
            </a:r>
            <a:r>
              <a:rPr lang="en-US" altLang="zh-CN" dirty="0" smtClean="0"/>
              <a:t>Bean</a:t>
            </a:r>
            <a:r>
              <a:rPr lang="zh-CN" altLang="en-US" dirty="0" smtClean="0"/>
              <a:t>的环境。可以定义</a:t>
            </a:r>
            <a:r>
              <a:rPr lang="en-US" altLang="zh-CN" dirty="0" smtClean="0"/>
              <a:t>Bean</a:t>
            </a:r>
            <a:r>
              <a:rPr lang="zh-CN" altLang="en-US" dirty="0" smtClean="0"/>
              <a:t>的名称、类型、以及使用期限等内容。</a:t>
            </a:r>
            <a:endParaRPr lang="en-US" altLang="zh-CN" dirty="0" smtClean="0"/>
          </a:p>
          <a:p>
            <a:r>
              <a:rPr lang="zh-CN" altLang="en-US" dirty="0" smtClean="0"/>
              <a:t>基本操作：首先使用</a:t>
            </a:r>
            <a:r>
              <a:rPr lang="en-US" altLang="zh-CN" dirty="0" smtClean="0"/>
              <a:t>id</a:t>
            </a:r>
            <a:r>
              <a:rPr lang="zh-CN" altLang="en-US" dirty="0" smtClean="0"/>
              <a:t>和作用域查找一个现有的对象，如果在指定的作用域中没有找到具有指定</a:t>
            </a:r>
            <a:r>
              <a:rPr lang="en-US" altLang="zh-CN" dirty="0" smtClean="0"/>
              <a:t>id</a:t>
            </a:r>
            <a:r>
              <a:rPr lang="zh-CN" altLang="en-US" dirty="0" smtClean="0"/>
              <a:t>的对象，那么它会试图使用其他属性创建一个新实例。</a:t>
            </a:r>
          </a:p>
          <a:p>
            <a:r>
              <a:rPr lang="zh-CN" altLang="en-US" sz="2800" dirty="0" smtClean="0"/>
              <a:t> </a:t>
            </a:r>
            <a:r>
              <a:rPr lang="en-US" altLang="zh-CN" sz="2800" dirty="0" smtClean="0"/>
              <a:t>&lt;</a:t>
            </a:r>
            <a:r>
              <a:rPr lang="en-US" altLang="zh-CN" sz="2800" dirty="0" err="1" smtClean="0"/>
              <a:t>jsp:usebean</a:t>
            </a:r>
            <a:r>
              <a:rPr lang="en-US" altLang="zh-CN" sz="2800" dirty="0" smtClean="0"/>
              <a:t>&gt;</a:t>
            </a:r>
            <a:r>
              <a:rPr lang="zh-CN" altLang="en-US" sz="2800" dirty="0" smtClean="0"/>
              <a:t>格式如下：</a:t>
            </a:r>
          </a:p>
          <a:p>
            <a:pPr lvl="2"/>
            <a:r>
              <a:rPr lang="en-US" altLang="zh-CN" sz="2400" dirty="0" smtClean="0"/>
              <a:t>&lt;</a:t>
            </a:r>
            <a:r>
              <a:rPr lang="en-US" altLang="zh-CN" sz="2400" dirty="0" err="1" smtClean="0"/>
              <a:t>jsp</a:t>
            </a:r>
            <a:r>
              <a:rPr lang="zh-CN" altLang="en-US" sz="2400" dirty="0" smtClean="0"/>
              <a:t>：</a:t>
            </a:r>
            <a:r>
              <a:rPr lang="en-US" altLang="zh-CN" sz="2400" dirty="0" err="1" smtClean="0"/>
              <a:t>useBean</a:t>
            </a:r>
            <a:r>
              <a:rPr lang="en-US" altLang="zh-CN" sz="2400" dirty="0" smtClean="0"/>
              <a:t> id=“</a:t>
            </a:r>
            <a:r>
              <a:rPr lang="zh-CN" altLang="en-US" sz="2400" dirty="0" smtClean="0"/>
              <a:t>名称”</a:t>
            </a:r>
            <a:r>
              <a:rPr lang="en-US" altLang="zh-CN" sz="2400" dirty="0" smtClean="0">
                <a:solidFill>
                  <a:srgbClr val="FF0000"/>
                </a:solidFill>
              </a:rPr>
              <a:t>scope=“</a:t>
            </a:r>
            <a:r>
              <a:rPr lang="zh-CN" altLang="en-US" sz="2400" dirty="0" smtClean="0">
                <a:solidFill>
                  <a:srgbClr val="FF0000"/>
                </a:solidFill>
              </a:rPr>
              <a:t>范围</a:t>
            </a:r>
            <a:r>
              <a:rPr lang="zh-CN" altLang="en-US" sz="2400" dirty="0" smtClean="0"/>
              <a:t>” </a:t>
            </a:r>
            <a:r>
              <a:rPr lang="en-US" altLang="zh-CN" sz="2400" dirty="0" smtClean="0"/>
              <a:t>class=“</a:t>
            </a:r>
            <a:r>
              <a:rPr lang="zh-CN" altLang="en-US" sz="2400" dirty="0" smtClean="0"/>
              <a:t>类名称” </a:t>
            </a:r>
            <a:r>
              <a:rPr lang="en-US" altLang="zh-CN" sz="2400" dirty="0" smtClean="0"/>
              <a:t>type=“</a:t>
            </a:r>
            <a:r>
              <a:rPr lang="zh-CN" altLang="en-US" sz="2400" dirty="0" smtClean="0"/>
              <a:t>类的类型”</a:t>
            </a:r>
            <a:r>
              <a:rPr lang="en-US" altLang="zh-CN" sz="2400" dirty="0" err="1" smtClean="0"/>
              <a:t>beanName</a:t>
            </a:r>
            <a:r>
              <a:rPr lang="en-US" altLang="zh-CN" sz="2400" dirty="0" smtClean="0"/>
              <a:t>=“Bean</a:t>
            </a:r>
            <a:r>
              <a:rPr lang="zh-CN" altLang="en-US" sz="2400" dirty="0" smtClean="0"/>
              <a:t>的名称”</a:t>
            </a:r>
            <a:r>
              <a:rPr lang="en-US" altLang="zh-CN" sz="2400" dirty="0" smtClean="0"/>
              <a:t>&gt;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jsp:useBean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标签指令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7056784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altLang="zh-CN" dirty="0" smtClean="0"/>
              <a:t>import </a:t>
            </a:r>
            <a:r>
              <a:rPr lang="en-US" altLang="zh-CN" dirty="0" err="1" smtClean="0"/>
              <a:t>java.sql.Connection</a:t>
            </a:r>
            <a:r>
              <a:rPr lang="en-US" altLang="zh-CN" dirty="0" smtClean="0"/>
              <a:t> ;</a:t>
            </a:r>
          </a:p>
          <a:p>
            <a:pPr>
              <a:buNone/>
            </a:pPr>
            <a:r>
              <a:rPr lang="en-US" altLang="zh-CN" dirty="0" smtClean="0"/>
              <a:t>import </a:t>
            </a:r>
            <a:r>
              <a:rPr lang="en-US" altLang="zh-CN" dirty="0" err="1" smtClean="0"/>
              <a:t>java.sql.DriverManager</a:t>
            </a:r>
            <a:r>
              <a:rPr lang="en-US" altLang="zh-CN" dirty="0" smtClean="0"/>
              <a:t> ;</a:t>
            </a:r>
          </a:p>
          <a:p>
            <a:pPr>
              <a:buNone/>
            </a:pPr>
            <a:r>
              <a:rPr lang="en-US" altLang="zh-CN" dirty="0" smtClean="0"/>
              <a:t>import </a:t>
            </a:r>
            <a:r>
              <a:rPr lang="en-US" altLang="zh-CN" dirty="0" err="1" smtClean="0"/>
              <a:t>java.sql.SQLException</a:t>
            </a:r>
            <a:r>
              <a:rPr lang="en-US" altLang="zh-CN" dirty="0" smtClean="0"/>
              <a:t> ;</a:t>
            </a:r>
          </a:p>
          <a:p>
            <a:pPr>
              <a:buNone/>
            </a:pPr>
            <a:r>
              <a:rPr lang="en-US" altLang="zh-CN" dirty="0" smtClean="0"/>
              <a:t>public class ConnectionDemo02{</a:t>
            </a:r>
          </a:p>
          <a:p>
            <a:pPr>
              <a:buNone/>
            </a:pPr>
            <a:r>
              <a:rPr lang="en-US" altLang="zh-CN" dirty="0" smtClean="0"/>
              <a:t>	// </a:t>
            </a:r>
            <a:r>
              <a:rPr lang="zh-CN" altLang="en-US" dirty="0" smtClean="0"/>
              <a:t>定义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的数据库驱动程序</a:t>
            </a:r>
          </a:p>
          <a:p>
            <a:pPr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public static final String DBDRIVER = "</a:t>
            </a:r>
            <a:r>
              <a:rPr lang="en-US" altLang="zh-CN" dirty="0" err="1" smtClean="0"/>
              <a:t>org.gjt.mm.mysql.Driver</a:t>
            </a:r>
            <a:r>
              <a:rPr lang="en-US" altLang="zh-CN" dirty="0" smtClean="0"/>
              <a:t>" ;</a:t>
            </a:r>
          </a:p>
          <a:p>
            <a:pPr>
              <a:buNone/>
            </a:pPr>
            <a:r>
              <a:rPr lang="en-US" altLang="zh-CN" dirty="0" smtClean="0"/>
              <a:t>	// </a:t>
            </a:r>
            <a:r>
              <a:rPr lang="zh-CN" altLang="en-US" dirty="0" smtClean="0"/>
              <a:t>定义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数据库的连接地址</a:t>
            </a:r>
          </a:p>
          <a:p>
            <a:pPr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public static final String DBURL = "</a:t>
            </a:r>
            <a:r>
              <a:rPr lang="en-US" altLang="zh-CN" dirty="0" err="1" smtClean="0"/>
              <a:t>jdbc:mysql</a:t>
            </a:r>
            <a:r>
              <a:rPr lang="en-US" altLang="zh-CN" dirty="0" smtClean="0"/>
              <a:t>://localhost:3306/test" ;</a:t>
            </a:r>
          </a:p>
          <a:p>
            <a:pPr>
              <a:buNone/>
            </a:pPr>
            <a:r>
              <a:rPr lang="en-US" altLang="zh-CN" dirty="0" smtClean="0"/>
              <a:t>	// 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数据库的连接用户名</a:t>
            </a:r>
          </a:p>
          <a:p>
            <a:pPr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public static final String DBUSER = "root" ;</a:t>
            </a:r>
          </a:p>
          <a:p>
            <a:pPr>
              <a:buNone/>
            </a:pPr>
            <a:r>
              <a:rPr lang="en-US" altLang="zh-CN" dirty="0" smtClean="0"/>
              <a:t>	// 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数据库的连接密码</a:t>
            </a:r>
          </a:p>
          <a:p>
            <a:pPr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public static final String DBPASS = "</a:t>
            </a:r>
            <a:r>
              <a:rPr lang="en-US" altLang="zh-CN" dirty="0" err="1" smtClean="0"/>
              <a:t>mysqladmin</a:t>
            </a:r>
            <a:r>
              <a:rPr lang="en-US" altLang="zh-CN" dirty="0" smtClean="0"/>
              <a:t>" ;</a:t>
            </a:r>
          </a:p>
          <a:p>
            <a:pPr>
              <a:buNone/>
            </a:pPr>
            <a:r>
              <a:rPr lang="en-US" altLang="zh-CN" dirty="0" smtClean="0"/>
              <a:t>	public static void main(String </a:t>
            </a:r>
            <a:r>
              <a:rPr lang="en-US" altLang="zh-CN" dirty="0" err="1" smtClean="0"/>
              <a:t>args</a:t>
            </a:r>
            <a:r>
              <a:rPr lang="en-US" altLang="zh-CN" dirty="0" smtClean="0"/>
              <a:t>[]){</a:t>
            </a:r>
          </a:p>
          <a:p>
            <a:pPr>
              <a:buNone/>
            </a:pPr>
            <a:r>
              <a:rPr lang="en-US" altLang="zh-CN" dirty="0" smtClean="0"/>
              <a:t>		Connection </a:t>
            </a:r>
            <a:r>
              <a:rPr lang="en-US" altLang="zh-CN" dirty="0" err="1" smtClean="0"/>
              <a:t>conn</a:t>
            </a:r>
            <a:r>
              <a:rPr lang="en-US" altLang="zh-CN" dirty="0" smtClean="0"/>
              <a:t> = null ;		// </a:t>
            </a:r>
            <a:r>
              <a:rPr lang="zh-CN" altLang="en-US" dirty="0" smtClean="0"/>
              <a:t>数据库连接</a:t>
            </a:r>
          </a:p>
          <a:p>
            <a:pPr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try{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Class.forName</a:t>
            </a:r>
            <a:r>
              <a:rPr lang="en-US" altLang="zh-CN" dirty="0" smtClean="0"/>
              <a:t>(DBDRIVER) ;	// </a:t>
            </a:r>
            <a:r>
              <a:rPr lang="zh-CN" altLang="en-US" dirty="0" smtClean="0"/>
              <a:t>加载驱动程序</a:t>
            </a:r>
          </a:p>
          <a:p>
            <a:pPr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}catch(</a:t>
            </a:r>
            <a:r>
              <a:rPr lang="en-US" altLang="zh-CN" dirty="0" err="1" smtClean="0"/>
              <a:t>ClassNotFoundException</a:t>
            </a:r>
            <a:r>
              <a:rPr lang="en-US" altLang="zh-CN" dirty="0" smtClean="0"/>
              <a:t> e){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e.printStackTrace</a:t>
            </a:r>
            <a:r>
              <a:rPr lang="en-US" altLang="zh-CN" dirty="0" smtClean="0"/>
              <a:t>() ;</a:t>
            </a:r>
          </a:p>
          <a:p>
            <a:pPr>
              <a:buNone/>
            </a:pPr>
            <a:r>
              <a:rPr lang="en-US" altLang="zh-CN" dirty="0" smtClean="0"/>
              <a:t>		}</a:t>
            </a:r>
          </a:p>
          <a:p>
            <a:pPr>
              <a:buNone/>
            </a:pPr>
            <a:r>
              <a:rPr lang="en-US" altLang="zh-CN" dirty="0" smtClean="0"/>
              <a:t>		try{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conn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DriverManager.getConnection</a:t>
            </a:r>
            <a:r>
              <a:rPr lang="en-US" altLang="zh-CN" dirty="0" smtClean="0"/>
              <a:t>(DBURL,DBUSER,DBPASS) ;</a:t>
            </a:r>
          </a:p>
          <a:p>
            <a:pPr>
              <a:buNone/>
            </a:pPr>
            <a:r>
              <a:rPr lang="en-US" altLang="zh-CN" dirty="0" smtClean="0"/>
              <a:t>		}catch(</a:t>
            </a:r>
            <a:r>
              <a:rPr lang="en-US" altLang="zh-CN" dirty="0" err="1" smtClean="0"/>
              <a:t>SQLException</a:t>
            </a:r>
            <a:r>
              <a:rPr lang="en-US" altLang="zh-CN" dirty="0" smtClean="0"/>
              <a:t> e){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e.printStackTrace</a:t>
            </a:r>
            <a:r>
              <a:rPr lang="en-US" altLang="zh-CN" dirty="0" smtClean="0"/>
              <a:t>() ;</a:t>
            </a:r>
          </a:p>
          <a:p>
            <a:pPr>
              <a:buNone/>
            </a:pPr>
            <a:r>
              <a:rPr lang="en-US" altLang="zh-CN" dirty="0" smtClean="0"/>
              <a:t>		}</a:t>
            </a:r>
          </a:p>
          <a:p>
            <a:pPr>
              <a:buNone/>
            </a:pPr>
            <a:r>
              <a:rPr lang="en-US" altLang="zh-CN" dirty="0" smtClean="0"/>
              <a:t>		</a:t>
            </a:r>
            <a:r>
              <a:rPr lang="en-US" altLang="zh-CN" dirty="0" err="1" smtClean="0"/>
              <a:t>System.out.println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conn</a:t>
            </a:r>
            <a:r>
              <a:rPr lang="en-US" altLang="zh-CN" dirty="0" smtClean="0"/>
              <a:t>) ;	// </a:t>
            </a:r>
            <a:r>
              <a:rPr lang="zh-CN" altLang="en-US" dirty="0" smtClean="0"/>
              <a:t>如果此时可以打印表示连接正常</a:t>
            </a:r>
          </a:p>
          <a:p>
            <a:pPr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try{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conn.close</a:t>
            </a:r>
            <a:r>
              <a:rPr lang="en-US" altLang="zh-CN" dirty="0" smtClean="0"/>
              <a:t>() ;			// </a:t>
            </a:r>
            <a:r>
              <a:rPr lang="zh-CN" altLang="en-US" dirty="0" smtClean="0"/>
              <a:t>数据库关闭</a:t>
            </a:r>
          </a:p>
          <a:p>
            <a:pPr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}catch(</a:t>
            </a:r>
            <a:r>
              <a:rPr lang="en-US" altLang="zh-CN" dirty="0" err="1" smtClean="0"/>
              <a:t>SQLException</a:t>
            </a:r>
            <a:r>
              <a:rPr lang="en-US" altLang="zh-CN" dirty="0" smtClean="0"/>
              <a:t> e){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e.printStackTrace</a:t>
            </a:r>
            <a:r>
              <a:rPr lang="en-US" altLang="zh-CN" dirty="0" smtClean="0"/>
              <a:t>() ;</a:t>
            </a:r>
          </a:p>
          <a:p>
            <a:pPr>
              <a:buNone/>
            </a:pPr>
            <a:r>
              <a:rPr lang="en-US" altLang="zh-CN" dirty="0" smtClean="0"/>
              <a:t>		}</a:t>
            </a:r>
          </a:p>
          <a:p>
            <a:pPr>
              <a:buNone/>
            </a:pPr>
            <a:r>
              <a:rPr lang="en-US" altLang="zh-CN" dirty="0" smtClean="0"/>
              <a:t>	}</a:t>
            </a:r>
          </a:p>
          <a:p>
            <a:pPr>
              <a:buNone/>
            </a:pPr>
            <a:r>
              <a:rPr lang="en-US" altLang="zh-CN" dirty="0" smtClean="0"/>
              <a:t>};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38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4000" b="0" dirty="0" smtClean="0">
                <a:effectLst/>
                <a:latin typeface="Tahoma" pitchFamily="34" charset="0"/>
                <a:ea typeface="宋体" pitchFamily="2" charset="-122"/>
              </a:rPr>
              <a:t>使用</a:t>
            </a:r>
            <a:r>
              <a:rPr lang="en-US" altLang="zh-CN" sz="4000" b="0" dirty="0" smtClean="0">
                <a:effectLst/>
                <a:latin typeface="Tahoma" pitchFamily="34" charset="0"/>
                <a:ea typeface="宋体" pitchFamily="2" charset="-122"/>
              </a:rPr>
              <a:t>Statement</a:t>
            </a:r>
            <a:r>
              <a:rPr lang="zh-CN" altLang="zh-CN" sz="4000" b="0" dirty="0" smtClean="0">
                <a:effectLst/>
                <a:latin typeface="Tahoma" pitchFamily="34" charset="0"/>
                <a:ea typeface="宋体" pitchFamily="2" charset="-122"/>
              </a:rPr>
              <a:t>执行</a:t>
            </a:r>
            <a:r>
              <a:rPr lang="en-US" altLang="zh-CN" sz="4000" b="0" dirty="0" smtClean="0">
                <a:effectLst/>
                <a:latin typeface="Tahoma" pitchFamily="34" charset="0"/>
                <a:ea typeface="宋体" pitchFamily="2" charset="-122"/>
              </a:rPr>
              <a:t>SQL</a:t>
            </a:r>
            <a:r>
              <a:rPr lang="zh-CN" altLang="zh-CN" sz="4000" b="0" dirty="0" smtClean="0">
                <a:effectLst/>
                <a:latin typeface="Tahoma" pitchFamily="34" charset="0"/>
                <a:ea typeface="宋体" pitchFamily="2" charset="-122"/>
              </a:rPr>
              <a:t>语句 </a:t>
            </a:r>
            <a:endParaRPr lang="zh-CN" altLang="en-US" dirty="0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23528" y="1556792"/>
            <a:ext cx="842493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ts val="1900"/>
              <a:buFont typeface="Wingdings" pitchFamily="2" charset="2"/>
              <a:buChar char="n"/>
              <a:tabLst/>
            </a:pP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java.sql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包下有两个非常重要的接口</a:t>
            </a: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—— Statement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与</a:t>
            </a:r>
            <a:r>
              <a:rPr kumimoji="0" lang="en-US" altLang="zh-CN" sz="28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ResultSet</a:t>
            </a: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ts val="1900"/>
              <a:buFont typeface="Wingdings" pitchFamily="2" charset="2"/>
              <a:buChar char="n"/>
              <a:tabLst/>
            </a:pP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Statement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与</a:t>
            </a:r>
            <a:r>
              <a:rPr kumimoji="0" lang="en-US" altLang="zh-CN" sz="28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ResultSet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类型对象在整个</a:t>
            </a: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网页当中所扮演的角色。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739147" y="3283725"/>
          <a:ext cx="7976257" cy="335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Visio" r:id="rId3" imgW="4672664" imgH="1936282" progId="Visio.Drawing.11">
                  <p:embed/>
                </p:oleObj>
              </mc:Choice>
              <mc:Fallback>
                <p:oleObj name="Visio" r:id="rId3" imgW="4672664" imgH="19362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392" b="3719"/>
                      <a:stretch>
                        <a:fillRect/>
                      </a:stretch>
                    </p:blipFill>
                    <p:spPr bwMode="auto">
                      <a:xfrm>
                        <a:off x="739147" y="3283725"/>
                        <a:ext cx="7976257" cy="3359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45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操作数据库</a:t>
            </a:r>
            <a:endParaRPr lang="zh-CN" altLang="zh-CN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428736"/>
            <a:ext cx="8486775" cy="4686304"/>
          </a:xfrm>
        </p:spPr>
        <p:txBody>
          <a:bodyPr/>
          <a:lstStyle/>
          <a:p>
            <a:r>
              <a:rPr lang="en-US" altLang="zh-CN" dirty="0" smtClean="0"/>
              <a:t>JDBC</a:t>
            </a:r>
            <a:r>
              <a:rPr lang="zh-CN" altLang="en-US" dirty="0"/>
              <a:t>连接数据库之后，就可以对数据库中的数据进行操作了。可按以下步骤进行。</a:t>
            </a:r>
          </a:p>
          <a:p>
            <a:pPr marL="850392" lvl="1" indent="-457200">
              <a:buNone/>
            </a:pPr>
            <a:r>
              <a:rPr lang="en-US" altLang="zh-CN" dirty="0"/>
              <a:t>(1) </a:t>
            </a:r>
            <a:r>
              <a:rPr lang="zh-CN" altLang="en-US" dirty="0"/>
              <a:t>执行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</a:p>
          <a:p>
            <a:pPr marL="850392" lvl="1" indent="-457200">
              <a:buNone/>
            </a:pPr>
            <a:r>
              <a:rPr lang="en-US" altLang="zh-CN" dirty="0"/>
              <a:t>(2) </a:t>
            </a:r>
            <a:r>
              <a:rPr lang="zh-CN" altLang="en-US" dirty="0"/>
              <a:t>检索结果</a:t>
            </a:r>
          </a:p>
          <a:p>
            <a:pPr marL="850392" lvl="1" indent="-457200">
              <a:buNone/>
            </a:pPr>
            <a:r>
              <a:rPr lang="en-US" altLang="zh-CN" dirty="0"/>
              <a:t>(3) </a:t>
            </a:r>
            <a:r>
              <a:rPr lang="zh-CN" altLang="en-US" dirty="0"/>
              <a:t>关闭连接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550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 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hlinkClick r:id="rId2" action="ppaction://hlinkfile"/>
              </a:rPr>
              <a:t>executeUpdate</a:t>
            </a:r>
            <a:r>
              <a:rPr lang="en-US" altLang="zh-CN" dirty="0" smtClean="0">
                <a:hlinkClick r:id="rId2" action="ppaction://hlinkfile"/>
              </a:rPr>
              <a:t>(String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en-US" altLang="zh-CN" dirty="0" smtClean="0"/>
              <a:t> </a:t>
            </a:r>
            <a:r>
              <a:rPr lang="zh-CN" altLang="en-US" dirty="0" smtClean="0"/>
              <a:t>执行给定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语句，该语句可能为 </a:t>
            </a:r>
            <a:r>
              <a:rPr lang="en-US" altLang="zh-CN" dirty="0" smtClean="0"/>
              <a:t>INSERT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UPDATE </a:t>
            </a:r>
            <a:r>
              <a:rPr lang="zh-CN" altLang="en-US" dirty="0" smtClean="0"/>
              <a:t>或 </a:t>
            </a:r>
            <a:r>
              <a:rPr lang="en-US" altLang="zh-CN" dirty="0" smtClean="0"/>
              <a:t>DELETE </a:t>
            </a:r>
            <a:r>
              <a:rPr lang="zh-CN" altLang="en-US" dirty="0" smtClean="0"/>
              <a:t>语句，或者不返回任何内容的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语句（如 </a:t>
            </a:r>
            <a:r>
              <a:rPr lang="en-US" altLang="zh-CN" dirty="0" smtClean="0"/>
              <a:t>SQL DDL </a:t>
            </a:r>
            <a:r>
              <a:rPr lang="zh-CN" altLang="en-US" dirty="0" smtClean="0"/>
              <a:t>语句）。  </a:t>
            </a:r>
            <a:endParaRPr lang="en-US" altLang="zh-CN" dirty="0" smtClean="0"/>
          </a:p>
          <a:p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hlinkClick r:id="rId3" action="ppaction://hlinkfile"/>
              </a:rPr>
              <a:t>executeUpdate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 action="ppaction://hlinkfile" tooltip="java.lang 中的类"/>
              </a:rPr>
              <a:t>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autoGeneratedKeys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en-US" altLang="zh-CN" dirty="0" smtClean="0"/>
              <a:t>  </a:t>
            </a:r>
            <a:r>
              <a:rPr lang="zh-CN" altLang="en-US" dirty="0" smtClean="0"/>
              <a:t>执行给定的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语句，并用给定标志通知驱动程序由此 </a:t>
            </a:r>
            <a:r>
              <a:rPr lang="en-US" altLang="zh-CN" dirty="0" smtClean="0"/>
              <a:t>Statement </a:t>
            </a:r>
            <a:r>
              <a:rPr lang="zh-CN" altLang="en-US" dirty="0" smtClean="0"/>
              <a:t>生成的自动生成键是否可用于获取。 </a:t>
            </a:r>
            <a:endParaRPr lang="en-US" altLang="zh-CN" dirty="0" smtClean="0"/>
          </a:p>
          <a:p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hlinkClick r:id="rId3" action="ppaction://hlinkfile"/>
              </a:rPr>
              <a:t>executeUpdate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 action="ppaction://hlinkfile" tooltip="java.lang 中的类"/>
              </a:rPr>
              <a:t>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[] </a:t>
            </a:r>
            <a:r>
              <a:rPr lang="en-US" altLang="zh-CN" dirty="0" err="1" smtClean="0"/>
              <a:t>columnIndexes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en-US" altLang="zh-CN" dirty="0" smtClean="0"/>
              <a:t> </a:t>
            </a:r>
            <a:r>
              <a:rPr lang="zh-CN" altLang="en-US" dirty="0" smtClean="0"/>
              <a:t>执行给定的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语句，并通知驱动程序在给定数组中指示的自动生成的键应该可用于获取。  </a:t>
            </a:r>
            <a:endParaRPr lang="en-US" altLang="zh-CN" dirty="0" smtClean="0"/>
          </a:p>
          <a:p>
            <a:r>
              <a:rPr lang="en-US" altLang="zh-CN" dirty="0" err="1" smtClean="0">
                <a:hlinkClick r:id="rId5" action="ppaction://hlinkfile" tooltip="java.sql 中的接口"/>
              </a:rPr>
              <a:t>ResultSet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hlinkClick r:id="rId3" action="ppaction://hlinkfile"/>
              </a:rPr>
              <a:t>executeQuery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 action="ppaction://hlinkfile" tooltip="java.lang 中的类"/>
              </a:rPr>
              <a:t>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en-US" altLang="zh-CN" dirty="0" smtClean="0"/>
              <a:t> </a:t>
            </a:r>
            <a:r>
              <a:rPr lang="zh-CN" altLang="en-US" dirty="0" smtClean="0"/>
              <a:t>执行给定的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语句，该语句返回单个 </a:t>
            </a:r>
            <a:r>
              <a:rPr lang="en-US" altLang="zh-CN" dirty="0" err="1" smtClean="0"/>
              <a:t>ResultSet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对象。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0034" y="500042"/>
            <a:ext cx="8072494" cy="6463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package cumt.ch7;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import java.sql.*;</a:t>
            </a:r>
          </a:p>
          <a:p>
            <a:r>
              <a:rPr lang="en-US" altLang="zh-CN" b="1" dirty="0" smtClean="0"/>
              <a:t>public class InsertDemo1 {</a:t>
            </a:r>
          </a:p>
          <a:p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DBDRIVER=“</a:t>
            </a:r>
            <a:r>
              <a:rPr lang="en-US" altLang="zh-CN" b="1" i="1" dirty="0" err="1" smtClean="0"/>
              <a:t>org.gjt.mm.mysql.Driver</a:t>
            </a:r>
            <a:r>
              <a:rPr lang="en-US" altLang="zh-CN" b="1" i="1" dirty="0" smtClean="0"/>
              <a:t>”;  //</a:t>
            </a:r>
            <a:r>
              <a:rPr lang="zh-CN" altLang="en-US" b="1" i="1" dirty="0" smtClean="0"/>
              <a:t>定义数据库驱动程序</a:t>
            </a:r>
            <a:endParaRPr lang="en-US" altLang="zh-CN" b="1" i="1" dirty="0" smtClean="0"/>
          </a:p>
          <a:p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DBURL=“</a:t>
            </a:r>
            <a:r>
              <a:rPr lang="en-US" altLang="zh-CN" b="1" i="1" dirty="0" err="1" smtClean="0"/>
              <a:t>jdbc:mysql</a:t>
            </a:r>
            <a:r>
              <a:rPr lang="en-US" altLang="zh-CN" b="1" i="1" dirty="0" smtClean="0"/>
              <a:t>://localhost:3306/test1”; </a:t>
            </a:r>
            <a:r>
              <a:rPr lang="en-US" altLang="zh-CN" b="1" i="1" dirty="0" smtClean="0">
                <a:solidFill>
                  <a:srgbClr val="FF0000"/>
                </a:solidFill>
              </a:rPr>
              <a:t>//</a:t>
            </a:r>
            <a:r>
              <a:rPr lang="zh-CN" altLang="en-US" b="1" i="1" dirty="0" smtClean="0">
                <a:solidFill>
                  <a:srgbClr val="FF0000"/>
                </a:solidFill>
              </a:rPr>
              <a:t>定义数据库</a:t>
            </a:r>
            <a:r>
              <a:rPr lang="en-US" altLang="zh-CN" b="1" i="1" dirty="0" smtClean="0">
                <a:solidFill>
                  <a:srgbClr val="FF0000"/>
                </a:solidFill>
              </a:rPr>
              <a:t>URL</a:t>
            </a:r>
          </a:p>
          <a:p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DBUSER=“root”;</a:t>
            </a:r>
            <a:r>
              <a:rPr lang="en-US" altLang="zh-CN" b="1" i="1" dirty="0" smtClean="0">
                <a:solidFill>
                  <a:srgbClr val="FF0000"/>
                </a:solidFill>
              </a:rPr>
              <a:t>    //</a:t>
            </a:r>
            <a:r>
              <a:rPr lang="zh-CN" altLang="en-US" b="1" i="1" dirty="0" smtClean="0">
                <a:solidFill>
                  <a:srgbClr val="FF0000"/>
                </a:solidFill>
              </a:rPr>
              <a:t>定义数据库用户名</a:t>
            </a:r>
            <a:endParaRPr lang="en-US" altLang="zh-CN" b="1" i="1" dirty="0" smtClean="0"/>
          </a:p>
          <a:p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DBPASS=“</a:t>
            </a:r>
            <a:r>
              <a:rPr lang="en-US" altLang="zh-CN" b="1" i="1" dirty="0" err="1" smtClean="0"/>
              <a:t>mysqladmin</a:t>
            </a:r>
            <a:r>
              <a:rPr lang="en-US" altLang="zh-CN" b="1" i="1" dirty="0" smtClean="0"/>
              <a:t>”; </a:t>
            </a:r>
            <a:r>
              <a:rPr lang="en-US" altLang="zh-CN" b="1" i="1" dirty="0" smtClean="0">
                <a:solidFill>
                  <a:srgbClr val="FF0000"/>
                </a:solidFill>
              </a:rPr>
              <a:t>//</a:t>
            </a:r>
            <a:r>
              <a:rPr lang="zh-CN" altLang="en-US" b="1" i="1" dirty="0" smtClean="0">
                <a:solidFill>
                  <a:srgbClr val="FF0000"/>
                </a:solidFill>
              </a:rPr>
              <a:t>定义数据库密码</a:t>
            </a:r>
            <a:endParaRPr lang="en-US" altLang="zh-CN" b="1" i="1" dirty="0" smtClean="0"/>
          </a:p>
          <a:p>
            <a:r>
              <a:rPr lang="en-US" altLang="zh-CN" b="1" dirty="0" smtClean="0"/>
              <a:t>public static void main(String[] </a:t>
            </a:r>
            <a:r>
              <a:rPr lang="en-US" altLang="zh-CN" b="1" dirty="0" err="1" smtClean="0"/>
              <a:t>args</a:t>
            </a:r>
            <a:r>
              <a:rPr lang="en-US" altLang="zh-CN" b="1" dirty="0" smtClean="0"/>
              <a:t>) throws Exception{</a:t>
            </a:r>
          </a:p>
          <a:p>
            <a:pPr lvl="1"/>
            <a:r>
              <a:rPr lang="en-US" altLang="zh-CN" dirty="0" smtClean="0"/>
              <a:t>Connection </a:t>
            </a:r>
            <a:r>
              <a:rPr lang="en-US" altLang="zh-CN" dirty="0" err="1" smtClean="0"/>
              <a:t>conn</a:t>
            </a:r>
            <a:r>
              <a:rPr lang="en-US" altLang="zh-CN" dirty="0" smtClean="0"/>
              <a:t>=</a:t>
            </a:r>
            <a:r>
              <a:rPr lang="en-US" altLang="zh-CN" b="1" dirty="0" smtClean="0"/>
              <a:t>null; 	</a:t>
            </a:r>
            <a:r>
              <a:rPr lang="en-US" altLang="zh-CN" b="1" i="1" dirty="0" smtClean="0">
                <a:solidFill>
                  <a:srgbClr val="FF0000"/>
                </a:solidFill>
              </a:rPr>
              <a:t>//</a:t>
            </a:r>
            <a:r>
              <a:rPr lang="zh-CN" altLang="en-US" b="1" i="1" dirty="0" smtClean="0">
                <a:solidFill>
                  <a:srgbClr val="FF0000"/>
                </a:solidFill>
              </a:rPr>
              <a:t>定义数据库连接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Statement stmt=</a:t>
            </a:r>
            <a:r>
              <a:rPr lang="en-US" altLang="zh-CN" b="1" dirty="0" smtClean="0"/>
              <a:t>null;     </a:t>
            </a:r>
          </a:p>
          <a:p>
            <a:r>
              <a:rPr lang="en-US" altLang="zh-CN" dirty="0" smtClean="0"/>
              <a:t>String 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="insert into student(</a:t>
            </a:r>
            <a:r>
              <a:rPr lang="en-US" altLang="zh-CN" dirty="0" err="1" smtClean="0"/>
              <a:t>sno,sname,sage,ssex,sclass</a:t>
            </a:r>
            <a:r>
              <a:rPr lang="en-US" altLang="zh-CN" dirty="0" smtClean="0"/>
              <a:t>)" +</a:t>
            </a:r>
          </a:p>
          <a:p>
            <a:r>
              <a:rPr lang="en-US" altLang="zh-CN" dirty="0" smtClean="0"/>
              <a:t>" values('201002','</a:t>
            </a:r>
            <a:r>
              <a:rPr lang="zh-CN" altLang="en-US" dirty="0" smtClean="0"/>
              <a:t>周二</a:t>
            </a:r>
            <a:r>
              <a:rPr lang="en-US" altLang="zh-CN" dirty="0" smtClean="0"/>
              <a:t>','22','</a:t>
            </a:r>
            <a:r>
              <a:rPr lang="zh-CN" altLang="en-US" dirty="0" smtClean="0"/>
              <a:t>女</a:t>
            </a:r>
            <a:r>
              <a:rPr lang="en-US" altLang="zh-CN" dirty="0" smtClean="0"/>
              <a:t>','</a:t>
            </a:r>
            <a:r>
              <a:rPr lang="zh-CN" altLang="en-US" dirty="0" smtClean="0"/>
              <a:t>计科一班</a:t>
            </a:r>
            <a:r>
              <a:rPr lang="en-US" altLang="zh-CN" dirty="0" smtClean="0"/>
              <a:t>')"; 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Class.</a:t>
            </a:r>
            <a:r>
              <a:rPr lang="en-US" altLang="zh-CN" i="1" dirty="0" err="1" smtClean="0">
                <a:solidFill>
                  <a:srgbClr val="FF0000"/>
                </a:solidFill>
              </a:rPr>
              <a:t>forName</a:t>
            </a:r>
            <a:r>
              <a:rPr lang="en-US" altLang="zh-CN" i="1" dirty="0" smtClean="0">
                <a:solidFill>
                  <a:srgbClr val="FF0000"/>
                </a:solidFill>
              </a:rPr>
              <a:t>(DBDRIVER);</a:t>
            </a: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conn</a:t>
            </a:r>
            <a:r>
              <a:rPr lang="en-US" altLang="zh-CN" dirty="0" smtClean="0">
                <a:solidFill>
                  <a:srgbClr val="FF0000"/>
                </a:solidFill>
              </a:rPr>
              <a:t>=</a:t>
            </a:r>
            <a:r>
              <a:rPr lang="en-US" altLang="zh-CN" dirty="0" err="1" smtClean="0">
                <a:solidFill>
                  <a:srgbClr val="FF0000"/>
                </a:solidFill>
              </a:rPr>
              <a:t>DriverManager.</a:t>
            </a:r>
            <a:r>
              <a:rPr lang="en-US" altLang="zh-CN" i="1" dirty="0" err="1" smtClean="0">
                <a:solidFill>
                  <a:srgbClr val="FF0000"/>
                </a:solidFill>
              </a:rPr>
              <a:t>getConnection</a:t>
            </a:r>
            <a:r>
              <a:rPr lang="en-US" altLang="zh-CN" i="1" dirty="0" smtClean="0">
                <a:solidFill>
                  <a:srgbClr val="FF0000"/>
                </a:solidFill>
              </a:rPr>
              <a:t>(DBURL,DBUSER,DBPASS);</a:t>
            </a:r>
          </a:p>
          <a:p>
            <a:pPr lvl="1"/>
            <a:r>
              <a:rPr lang="en-US" altLang="zh-CN" dirty="0" smtClean="0"/>
              <a:t>stmt=</a:t>
            </a:r>
            <a:r>
              <a:rPr lang="en-US" altLang="zh-CN" dirty="0" err="1" smtClean="0"/>
              <a:t>conn.createStatement</a:t>
            </a:r>
            <a:r>
              <a:rPr lang="en-US" altLang="zh-CN" dirty="0" smtClean="0"/>
              <a:t>();</a:t>
            </a:r>
          </a:p>
          <a:p>
            <a:pPr lvl="1"/>
            <a:r>
              <a:rPr lang="en-US" altLang="zh-CN" dirty="0" err="1" smtClean="0"/>
              <a:t>stmt.executeUpdate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);</a:t>
            </a:r>
          </a:p>
          <a:p>
            <a:pPr lvl="1"/>
            <a:r>
              <a:rPr lang="en-US" altLang="zh-CN" dirty="0" err="1" smtClean="0"/>
              <a:t>stmt.close</a:t>
            </a:r>
            <a:r>
              <a:rPr lang="en-US" altLang="zh-CN" dirty="0" smtClean="0"/>
              <a:t>();</a:t>
            </a:r>
          </a:p>
          <a:p>
            <a:pPr lvl="1"/>
            <a:r>
              <a:rPr lang="en-US" altLang="zh-CN" dirty="0" err="1" smtClean="0"/>
              <a:t>conn.close</a:t>
            </a:r>
            <a:r>
              <a:rPr lang="en-US" altLang="zh-CN" dirty="0" smtClean="0"/>
              <a:t>();</a:t>
            </a:r>
          </a:p>
          <a:p>
            <a:r>
              <a:rPr lang="en-US" altLang="zh-CN" dirty="0" smtClean="0"/>
              <a:t>}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854591" y="0"/>
            <a:ext cx="22894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InsertDemo01.java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2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如果上面的程序是将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语句固定好了，如果现在希望具体的内容是一个变量，则可以将代码修改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9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0034" y="500042"/>
            <a:ext cx="8072494" cy="63401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b="1" smtClean="0">
                <a:solidFill>
                  <a:srgbClr val="FF0000"/>
                </a:solidFill>
              </a:rPr>
              <a:t>package cumt.ch8;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import java.sql.*;</a:t>
            </a:r>
          </a:p>
          <a:p>
            <a:r>
              <a:rPr lang="en-US" altLang="zh-CN" sz="1400" dirty="0" smtClean="0"/>
              <a:t>public class InsertDemo2 {</a:t>
            </a:r>
          </a:p>
          <a:p>
            <a:r>
              <a:rPr lang="en-US" altLang="zh-CN" sz="1400" dirty="0" smtClean="0"/>
              <a:t>public static final String </a:t>
            </a:r>
            <a:r>
              <a:rPr lang="en-US" altLang="zh-CN" sz="1400" i="1" dirty="0" smtClean="0"/>
              <a:t>DBDRIVER=“</a:t>
            </a:r>
            <a:r>
              <a:rPr lang="en-US" altLang="zh-CN" sz="1400" i="1" dirty="0" err="1" smtClean="0"/>
              <a:t>org.gjt.mm.mysql.Driver</a:t>
            </a:r>
            <a:r>
              <a:rPr lang="en-US" altLang="zh-CN" sz="1400" i="1" dirty="0" smtClean="0"/>
              <a:t>”;//</a:t>
            </a:r>
            <a:r>
              <a:rPr lang="zh-CN" altLang="en-US" sz="1400" dirty="0" smtClean="0"/>
              <a:t>定义驱动程序</a:t>
            </a:r>
            <a:endParaRPr lang="en-US" altLang="zh-CN" sz="1400" dirty="0" smtClean="0"/>
          </a:p>
          <a:p>
            <a:r>
              <a:rPr lang="en-US" altLang="zh-CN" sz="1400" dirty="0" smtClean="0"/>
              <a:t>// </a:t>
            </a:r>
            <a:r>
              <a:rPr lang="zh-CN" altLang="en-US" sz="1400" dirty="0" smtClean="0"/>
              <a:t>定义</a:t>
            </a:r>
            <a:r>
              <a:rPr lang="en-US" altLang="zh-CN" sz="1400" dirty="0" err="1" smtClean="0"/>
              <a:t>MySQL</a:t>
            </a:r>
            <a:r>
              <a:rPr lang="zh-CN" altLang="en-US" sz="1400" dirty="0" smtClean="0"/>
              <a:t>数据库的连接地址</a:t>
            </a:r>
            <a:endParaRPr lang="en-US" altLang="zh-CN" sz="1400" dirty="0" smtClean="0"/>
          </a:p>
          <a:p>
            <a:r>
              <a:rPr lang="en-US" altLang="zh-CN" sz="1400" dirty="0" smtClean="0"/>
              <a:t>public static final String </a:t>
            </a:r>
            <a:r>
              <a:rPr lang="en-US" altLang="zh-CN" sz="1400" i="1" dirty="0" smtClean="0"/>
              <a:t>DBURL="</a:t>
            </a:r>
            <a:r>
              <a:rPr lang="en-US" altLang="zh-CN" sz="1400" i="1" dirty="0" err="1" smtClean="0"/>
              <a:t>jdbc:mysql</a:t>
            </a:r>
            <a:r>
              <a:rPr lang="en-US" altLang="zh-CN" sz="1400" i="1" dirty="0" smtClean="0"/>
              <a:t>://localhost:3306/test";</a:t>
            </a:r>
          </a:p>
          <a:p>
            <a:r>
              <a:rPr lang="en-US" altLang="zh-CN" sz="1400" dirty="0" smtClean="0"/>
              <a:t>// </a:t>
            </a:r>
            <a:r>
              <a:rPr lang="en-US" altLang="zh-CN" sz="1400" dirty="0" err="1" smtClean="0"/>
              <a:t>MySQL</a:t>
            </a:r>
            <a:r>
              <a:rPr lang="zh-CN" altLang="en-US" sz="1400" dirty="0" smtClean="0"/>
              <a:t>数据库的连接用户名</a:t>
            </a:r>
            <a:endParaRPr lang="en-US" altLang="zh-CN" sz="1400" i="1" dirty="0" smtClean="0"/>
          </a:p>
          <a:p>
            <a:r>
              <a:rPr lang="en-US" altLang="zh-CN" sz="1400" dirty="0" smtClean="0"/>
              <a:t>public static final String </a:t>
            </a:r>
            <a:r>
              <a:rPr lang="en-US" altLang="zh-CN" sz="1400" i="1" dirty="0" smtClean="0"/>
              <a:t>DBUSER="root";</a:t>
            </a:r>
          </a:p>
          <a:p>
            <a:r>
              <a:rPr lang="en-US" altLang="zh-CN" sz="1400" dirty="0" smtClean="0"/>
              <a:t>// </a:t>
            </a:r>
            <a:r>
              <a:rPr lang="en-US" altLang="zh-CN" sz="1400" dirty="0" err="1" smtClean="0"/>
              <a:t>MySQL</a:t>
            </a:r>
            <a:r>
              <a:rPr lang="zh-CN" altLang="en-US" sz="1400" dirty="0" smtClean="0"/>
              <a:t>数据库的连接密码</a:t>
            </a:r>
            <a:endParaRPr lang="en-US" altLang="zh-CN" sz="1400" i="1" dirty="0" smtClean="0"/>
          </a:p>
          <a:p>
            <a:pPr marL="444500"/>
            <a:r>
              <a:rPr lang="en-US" altLang="zh-CN" sz="1400" dirty="0" smtClean="0"/>
              <a:t>public static final String </a:t>
            </a:r>
            <a:r>
              <a:rPr lang="en-US" altLang="zh-CN" sz="1400" i="1" dirty="0" smtClean="0"/>
              <a:t>DBPASS="</a:t>
            </a:r>
            <a:r>
              <a:rPr lang="en-US" altLang="zh-CN" sz="1400" i="1" dirty="0" err="1" smtClean="0"/>
              <a:t>mysqladmin</a:t>
            </a:r>
            <a:r>
              <a:rPr lang="en-US" altLang="zh-CN" sz="1400" i="1" dirty="0" smtClean="0"/>
              <a:t>";</a:t>
            </a:r>
          </a:p>
          <a:p>
            <a:pPr marL="444500"/>
            <a:r>
              <a:rPr lang="en-US" altLang="zh-CN" sz="1400" dirty="0" smtClean="0"/>
              <a:t>public static void main(String[] </a:t>
            </a:r>
            <a:r>
              <a:rPr lang="en-US" altLang="zh-CN" sz="1400" dirty="0" err="1" smtClean="0"/>
              <a:t>args</a:t>
            </a:r>
            <a:r>
              <a:rPr lang="en-US" altLang="zh-CN" sz="1400" dirty="0" smtClean="0"/>
              <a:t>) throws Exception{</a:t>
            </a:r>
          </a:p>
          <a:p>
            <a:pPr marL="444500"/>
            <a:r>
              <a:rPr lang="en-US" altLang="zh-CN" sz="1400" dirty="0" smtClean="0"/>
              <a:t>Connection </a:t>
            </a:r>
            <a:r>
              <a:rPr lang="en-US" altLang="zh-CN" sz="1400" dirty="0" err="1" smtClean="0"/>
              <a:t>conn</a:t>
            </a:r>
            <a:r>
              <a:rPr lang="en-US" altLang="zh-CN" sz="1400" dirty="0" smtClean="0"/>
              <a:t>=</a:t>
            </a:r>
            <a:r>
              <a:rPr lang="en-US" altLang="zh-CN" sz="1400" b="1" dirty="0" smtClean="0"/>
              <a:t>null;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数据库连接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smtClean="0"/>
              <a:t>Statement stmt=</a:t>
            </a:r>
            <a:r>
              <a:rPr lang="en-US" altLang="zh-CN" sz="1400" b="1" dirty="0" smtClean="0"/>
              <a:t>null;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数据库操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sno</a:t>
            </a:r>
            <a:r>
              <a:rPr lang="en-US" altLang="zh-CN" sz="1400" dirty="0" smtClean="0"/>
              <a:t>="201003";        //</a:t>
            </a:r>
            <a:r>
              <a:rPr lang="zh-CN" altLang="en-US" sz="1400" dirty="0" smtClean="0"/>
              <a:t>设置学号</a:t>
            </a: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sname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王一</a:t>
            </a:r>
            <a:r>
              <a:rPr lang="en-US" altLang="zh-CN" sz="1400" dirty="0" smtClean="0"/>
              <a:t>";      //</a:t>
            </a:r>
            <a:r>
              <a:rPr lang="zh-CN" altLang="en-US" sz="1400" dirty="0" smtClean="0"/>
              <a:t>设置姓名</a:t>
            </a:r>
          </a:p>
          <a:p>
            <a:pPr marL="444500"/>
            <a:r>
              <a:rPr lang="en-US" altLang="zh-CN" sz="1400" b="1" dirty="0" err="1" smtClean="0"/>
              <a:t>int</a:t>
            </a:r>
            <a:r>
              <a:rPr lang="en-US" altLang="zh-CN" sz="1400" b="1" dirty="0" smtClean="0"/>
              <a:t> sage=22;             //</a:t>
            </a:r>
            <a:r>
              <a:rPr lang="zh-CN" altLang="en-US" sz="1400" b="1" dirty="0" smtClean="0"/>
              <a:t>设置年龄</a:t>
            </a: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ssex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女</a:t>
            </a:r>
            <a:r>
              <a:rPr lang="en-US" altLang="zh-CN" sz="1400" dirty="0" smtClean="0"/>
              <a:t>";             //</a:t>
            </a:r>
            <a:r>
              <a:rPr lang="zh-CN" altLang="en-US" sz="1400" dirty="0" smtClean="0"/>
              <a:t>设置性别</a:t>
            </a: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sclass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计科二班</a:t>
            </a:r>
            <a:r>
              <a:rPr lang="en-US" altLang="zh-CN" sz="1400" dirty="0" smtClean="0"/>
              <a:t>";         //</a:t>
            </a:r>
            <a:r>
              <a:rPr lang="zh-CN" altLang="en-US" sz="1400" dirty="0" smtClean="0"/>
              <a:t>设置班级</a:t>
            </a: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sql</a:t>
            </a:r>
            <a:r>
              <a:rPr lang="en-US" altLang="zh-CN" sz="1400" dirty="0" smtClean="0"/>
              <a:t>="insert into student(</a:t>
            </a:r>
            <a:r>
              <a:rPr lang="en-US" altLang="zh-CN" sz="1400" dirty="0" err="1" smtClean="0"/>
              <a:t>sno,sname,sage,ssex,sclass</a:t>
            </a:r>
            <a:r>
              <a:rPr lang="en-US" altLang="zh-CN" sz="1400" dirty="0" smtClean="0"/>
              <a:t>)" +</a:t>
            </a:r>
          </a:p>
          <a:p>
            <a:pPr marL="444500"/>
            <a:r>
              <a:rPr lang="en-US" altLang="zh-CN" sz="1400" dirty="0" smtClean="0"/>
              <a:t>" values('"+</a:t>
            </a:r>
            <a:r>
              <a:rPr lang="en-US" altLang="zh-CN" sz="1400" dirty="0" err="1" smtClean="0"/>
              <a:t>sno</a:t>
            </a:r>
            <a:r>
              <a:rPr lang="en-US" altLang="zh-CN" sz="1400" dirty="0" smtClean="0"/>
              <a:t>+"','"+</a:t>
            </a:r>
            <a:r>
              <a:rPr lang="en-US" altLang="zh-CN" sz="1400" dirty="0" err="1" smtClean="0"/>
              <a:t>sname</a:t>
            </a:r>
            <a:r>
              <a:rPr lang="en-US" altLang="zh-CN" sz="1400" dirty="0" smtClean="0"/>
              <a:t>+"','"+sage+"','"+</a:t>
            </a:r>
            <a:r>
              <a:rPr lang="en-US" altLang="zh-CN" sz="1400" dirty="0" err="1" smtClean="0"/>
              <a:t>ssex</a:t>
            </a:r>
            <a:r>
              <a:rPr lang="en-US" altLang="zh-CN" sz="1400" dirty="0" smtClean="0"/>
              <a:t>+"','"+</a:t>
            </a:r>
            <a:r>
              <a:rPr lang="en-US" altLang="zh-CN" sz="1400" dirty="0" err="1" smtClean="0"/>
              <a:t>sclass</a:t>
            </a:r>
            <a:r>
              <a:rPr lang="en-US" altLang="zh-CN" sz="1400" dirty="0" smtClean="0"/>
              <a:t>+"')"; </a:t>
            </a:r>
            <a:r>
              <a:rPr lang="en-US" altLang="zh-CN" sz="1400" dirty="0" err="1" smtClean="0"/>
              <a:t>Class.</a:t>
            </a:r>
            <a:r>
              <a:rPr lang="en-US" altLang="zh-CN" sz="1400" i="1" dirty="0" err="1" smtClean="0"/>
              <a:t>forName</a:t>
            </a:r>
            <a:r>
              <a:rPr lang="en-US" altLang="zh-CN" sz="1400" i="1" dirty="0" smtClean="0"/>
              <a:t>(DBDRIVER);         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加载驱动程序</a:t>
            </a:r>
            <a:endParaRPr lang="en-US" altLang="zh-CN" sz="1400" i="1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err="1" smtClean="0"/>
              <a:t>conn</a:t>
            </a:r>
            <a:r>
              <a:rPr lang="en-US" altLang="zh-CN" sz="1400" dirty="0" smtClean="0"/>
              <a:t>=</a:t>
            </a:r>
            <a:r>
              <a:rPr lang="en-US" altLang="zh-CN" sz="1400" dirty="0" err="1" smtClean="0"/>
              <a:t>DriverManager.</a:t>
            </a:r>
            <a:r>
              <a:rPr lang="en-US" altLang="zh-CN" sz="1400" i="1" dirty="0" err="1" smtClean="0"/>
              <a:t>getConnection</a:t>
            </a:r>
            <a:r>
              <a:rPr lang="en-US" altLang="zh-CN" sz="1400" i="1" dirty="0" smtClean="0"/>
              <a:t>(DBURL,DBUSER,DBPASS);</a:t>
            </a:r>
          </a:p>
          <a:p>
            <a:pPr marL="444500"/>
            <a:r>
              <a:rPr lang="en-US" altLang="zh-CN" sz="1400" dirty="0" smtClean="0"/>
              <a:t>stmt=</a:t>
            </a:r>
            <a:r>
              <a:rPr lang="en-US" altLang="zh-CN" sz="1400" dirty="0" err="1" smtClean="0"/>
              <a:t>conn.createStatement</a:t>
            </a:r>
            <a:r>
              <a:rPr lang="en-US" altLang="zh-CN" sz="1400" dirty="0" smtClean="0"/>
              <a:t>();   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 // </a:t>
            </a:r>
            <a:r>
              <a:rPr lang="zh-CN" altLang="en-US" sz="1400" dirty="0" smtClean="0">
                <a:solidFill>
                  <a:srgbClr val="FF0000"/>
                </a:solidFill>
              </a:rPr>
              <a:t>实例化</a:t>
            </a:r>
            <a:r>
              <a:rPr lang="en-US" altLang="zh-CN" sz="1400" dirty="0" smtClean="0">
                <a:solidFill>
                  <a:srgbClr val="FF0000"/>
                </a:solidFill>
              </a:rPr>
              <a:t>Statement</a:t>
            </a:r>
            <a:r>
              <a:rPr lang="zh-CN" altLang="en-US" sz="1400" dirty="0" smtClean="0">
                <a:solidFill>
                  <a:srgbClr val="FF0000"/>
                </a:solidFill>
              </a:rPr>
              <a:t>对象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err="1" smtClean="0"/>
              <a:t>stmt.executeUpdate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sql</a:t>
            </a:r>
            <a:r>
              <a:rPr lang="en-US" altLang="zh-CN" sz="1400" dirty="0" smtClean="0"/>
              <a:t>);              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执行数据库更新操作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err="1" smtClean="0"/>
              <a:t>stmt.close</a:t>
            </a:r>
            <a:r>
              <a:rPr lang="en-US" altLang="zh-CN" sz="1400" dirty="0" smtClean="0"/>
              <a:t>();                                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关闭操作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err="1" smtClean="0"/>
              <a:t>conn.close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}</a:t>
            </a:r>
          </a:p>
          <a:p>
            <a:endParaRPr lang="zh-CN" altLang="en-US" sz="1400" dirty="0" smtClean="0"/>
          </a:p>
          <a:p>
            <a:r>
              <a:rPr lang="en-US" altLang="zh-CN" sz="1400" dirty="0" smtClean="0"/>
              <a:t>}</a:t>
            </a: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6854591" y="0"/>
            <a:ext cx="22894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InsertDemo02.java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43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SQL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语句可以将数据库的全部结果查询出来，在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的操作中数据库的所有查询记录将使用</a:t>
            </a:r>
            <a:r>
              <a:rPr lang="en-US" altLang="zh-CN" dirty="0" err="1" smtClean="0"/>
              <a:t>ResultSet</a:t>
            </a:r>
            <a:r>
              <a:rPr lang="zh-CN" altLang="en-US" dirty="0" smtClean="0"/>
              <a:t>进行接收，并使用</a:t>
            </a:r>
            <a:r>
              <a:rPr lang="en-US" altLang="zh-CN" dirty="0" err="1" smtClean="0"/>
              <a:t>ResultSet</a:t>
            </a:r>
            <a:r>
              <a:rPr lang="zh-CN" altLang="en-US" dirty="0" smtClean="0"/>
              <a:t>显示内容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ResultSet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12518" t="36119" r="19916" b="25241"/>
          <a:stretch>
            <a:fillRect/>
          </a:stretch>
        </p:blipFill>
        <p:spPr bwMode="auto">
          <a:xfrm>
            <a:off x="539552" y="3717032"/>
            <a:ext cx="693938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53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38050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err="1" smtClean="0">
                <a:hlinkClick r:id="rId2" action="ppaction://hlinkfile" tooltip="java.sql 中的接口"/>
              </a:rPr>
              <a:t>ResultSet</a:t>
            </a:r>
            <a:r>
              <a:rPr lang="en-US" altLang="zh-CN" sz="2000" dirty="0" smtClean="0"/>
              <a:t> </a:t>
            </a:r>
            <a:r>
              <a:rPr lang="en-US" altLang="zh-CN" sz="2000" b="1" dirty="0" err="1" smtClean="0"/>
              <a:t>executeQuery</a:t>
            </a:r>
            <a:r>
              <a:rPr lang="en-US" altLang="zh-CN" sz="2000" dirty="0" smtClean="0"/>
              <a:t>(</a:t>
            </a:r>
            <a:r>
              <a:rPr lang="en-US" altLang="zh-CN" sz="2000" dirty="0" smtClean="0">
                <a:hlinkClick r:id="rId3" action="ppaction://hlinkfile" tooltip="java.lang 中的类"/>
              </a:rPr>
              <a:t>String</a:t>
            </a:r>
            <a:r>
              <a:rPr lang="en-US" altLang="zh-CN" sz="2000" dirty="0" smtClean="0"/>
              <a:t> 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) throws </a:t>
            </a:r>
            <a:r>
              <a:rPr lang="en-US" altLang="zh-CN" sz="2000" dirty="0" err="1" smtClean="0">
                <a:hlinkClick r:id="rId4" action="ppaction://hlinkfile" tooltip="java.sql 中的类"/>
              </a:rPr>
              <a:t>SQLException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执行给定的 </a:t>
            </a:r>
            <a:r>
              <a:rPr lang="en-US" altLang="zh-CN" sz="2000" dirty="0" smtClean="0"/>
              <a:t>SQL </a:t>
            </a:r>
            <a:r>
              <a:rPr lang="zh-CN" altLang="en-US" sz="2000" dirty="0" smtClean="0"/>
              <a:t>语句，该语句返回单个 </a:t>
            </a:r>
            <a:r>
              <a:rPr lang="en-US" altLang="zh-CN" sz="2000" dirty="0" err="1" smtClean="0"/>
              <a:t>ResultSet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对象。 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 smtClean="0"/>
              <a:t>参数：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 - </a:t>
            </a:r>
            <a:r>
              <a:rPr lang="zh-CN" altLang="en-US" sz="2000" dirty="0" smtClean="0"/>
              <a:t>要发送给数据库的 </a:t>
            </a:r>
            <a:r>
              <a:rPr lang="en-US" altLang="zh-CN" sz="2000" dirty="0" smtClean="0"/>
              <a:t>SQL </a:t>
            </a:r>
            <a:r>
              <a:rPr lang="zh-CN" altLang="en-US" sz="2000" dirty="0" smtClean="0"/>
              <a:t>语句，通常为静态 </a:t>
            </a:r>
            <a:r>
              <a:rPr lang="en-US" altLang="zh-CN" sz="2000" dirty="0" smtClean="0"/>
              <a:t>SQL SELECT </a:t>
            </a:r>
            <a:r>
              <a:rPr lang="zh-CN" altLang="en-US" sz="2000" dirty="0" smtClean="0"/>
              <a:t>语句 </a:t>
            </a:r>
            <a:r>
              <a:rPr lang="zh-CN" altLang="en-US" sz="2000" b="1" dirty="0" smtClean="0"/>
              <a:t>返回：</a:t>
            </a:r>
            <a:r>
              <a:rPr lang="zh-CN" altLang="en-US" sz="2000" dirty="0" smtClean="0"/>
              <a:t> 包含给定查询所生成数据的 </a:t>
            </a:r>
            <a:r>
              <a:rPr lang="en-US" altLang="zh-CN" sz="2000" dirty="0" err="1" smtClean="0"/>
              <a:t>ResultSet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对象；永远不能为 </a:t>
            </a:r>
            <a:r>
              <a:rPr lang="en-US" altLang="zh-CN" sz="2000" dirty="0" smtClean="0"/>
              <a:t>null 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 smtClean="0"/>
              <a:t>抛出：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>
                <a:hlinkClick r:id="rId4" action="ppaction://hlinkfile" tooltip="java.sql 中的类"/>
              </a:rPr>
              <a:t>SQLException</a:t>
            </a:r>
            <a:r>
              <a:rPr lang="en-US" altLang="zh-CN" sz="2000" dirty="0" smtClean="0"/>
              <a:t> - </a:t>
            </a:r>
            <a:r>
              <a:rPr lang="zh-CN" altLang="en-US" sz="2000" dirty="0" smtClean="0"/>
              <a:t>如果发生数据库访问错误，在已关闭的 </a:t>
            </a:r>
            <a:r>
              <a:rPr lang="en-US" altLang="zh-CN" sz="2000" dirty="0" smtClean="0"/>
              <a:t>Statement </a:t>
            </a:r>
            <a:r>
              <a:rPr lang="zh-CN" altLang="en-US" sz="2000" dirty="0" smtClean="0"/>
              <a:t>上调用此方法，或者给定 </a:t>
            </a:r>
            <a:r>
              <a:rPr lang="en-US" altLang="zh-CN" sz="2000" dirty="0" smtClean="0"/>
              <a:t>SQL </a:t>
            </a:r>
            <a:r>
              <a:rPr lang="zh-CN" altLang="en-US" sz="2000" dirty="0" smtClean="0"/>
              <a:t>语句生成单个 </a:t>
            </a:r>
            <a:r>
              <a:rPr lang="en-US" altLang="zh-CN" sz="2000" dirty="0" err="1" smtClean="0"/>
              <a:t>ResultSet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对象之外的任何其他内容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6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boolean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next</a:t>
            </a:r>
            <a:r>
              <a:rPr lang="en-US" altLang="zh-CN" dirty="0" smtClean="0"/>
              <a:t>( ) throws </a:t>
            </a:r>
            <a:r>
              <a:rPr lang="en-US" altLang="zh-CN" dirty="0" err="1" smtClean="0">
                <a:hlinkClick r:id="rId2" action="ppaction://hlinkfile" tooltip="java.sql 中的类"/>
              </a:rPr>
              <a:t>SQLException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将光标从当前位置向前移一行。</a:t>
            </a:r>
          </a:p>
          <a:p>
            <a:r>
              <a:rPr lang="zh-CN" altLang="en-US" b="1" dirty="0" smtClean="0"/>
              <a:t>返回：</a:t>
            </a:r>
            <a:r>
              <a:rPr lang="zh-CN" altLang="en-US" dirty="0" smtClean="0"/>
              <a:t> 如果新的当前行有效，则返回 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；如果不存在下一行，则返回 </a:t>
            </a:r>
            <a:r>
              <a:rPr lang="en-US" altLang="zh-CN" dirty="0" smtClean="0"/>
              <a:t>false</a:t>
            </a:r>
          </a:p>
          <a:p>
            <a:r>
              <a:rPr lang="en-US" altLang="zh-CN" dirty="0" smtClean="0"/>
              <a:t> </a:t>
            </a:r>
            <a:r>
              <a:rPr lang="zh-CN" altLang="en-US" b="1" dirty="0" smtClean="0"/>
              <a:t>抛出：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hlinkClick r:id="rId2" action="ppaction://hlinkfile" tooltip="java.sql 中的类"/>
              </a:rPr>
              <a:t>SQLException</a:t>
            </a:r>
            <a:r>
              <a:rPr lang="en-US" altLang="zh-CN" dirty="0" smtClean="0"/>
              <a:t> - </a:t>
            </a:r>
            <a:r>
              <a:rPr lang="zh-CN" altLang="en-US" dirty="0" smtClean="0"/>
              <a:t>如果发生数据库访问错误或在关闭的结果集上调用此方法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67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42928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1200" b="1" dirty="0" smtClean="0"/>
              <a:t>package </a:t>
            </a:r>
            <a:r>
              <a:rPr lang="en-US" altLang="zh-CN" sz="1200" b="1" dirty="0"/>
              <a:t> </a:t>
            </a:r>
            <a:r>
              <a:rPr lang="en-US" altLang="zh-CN" sz="1200" b="1" dirty="0" smtClean="0"/>
              <a:t>cumt.ch7;</a:t>
            </a:r>
          </a:p>
          <a:p>
            <a:pPr>
              <a:buNone/>
            </a:pPr>
            <a:r>
              <a:rPr lang="en-US" altLang="zh-CN" sz="1200" b="1" dirty="0" smtClean="0"/>
              <a:t>public class </a:t>
            </a:r>
            <a:r>
              <a:rPr lang="en-US" altLang="zh-CN" sz="1200" dirty="0" smtClean="0"/>
              <a:t>Simple</a:t>
            </a:r>
            <a:r>
              <a:rPr lang="en-US" altLang="zh-CN" sz="1200" b="1" dirty="0" smtClean="0"/>
              <a:t> {</a:t>
            </a:r>
          </a:p>
          <a:p>
            <a:pPr>
              <a:buNone/>
            </a:pPr>
            <a:r>
              <a:rPr lang="en-US" altLang="zh-CN" sz="1200" b="1" dirty="0" smtClean="0"/>
              <a:t>private String name ;</a:t>
            </a:r>
          </a:p>
          <a:p>
            <a:pPr>
              <a:buNone/>
            </a:pPr>
            <a:r>
              <a:rPr lang="en-US" altLang="zh-CN" sz="1200" b="1" dirty="0" smtClean="0"/>
              <a:t>private </a:t>
            </a:r>
            <a:r>
              <a:rPr lang="en-US" altLang="zh-CN" sz="1200" b="1" dirty="0" err="1" smtClean="0"/>
              <a:t>int</a:t>
            </a:r>
            <a:r>
              <a:rPr lang="en-US" altLang="zh-CN" sz="1200" b="1" dirty="0" smtClean="0"/>
              <a:t> age ;</a:t>
            </a:r>
          </a:p>
          <a:p>
            <a:pPr>
              <a:buNone/>
            </a:pPr>
            <a:r>
              <a:rPr lang="en-US" altLang="zh-CN" sz="1200" dirty="0" smtClean="0"/>
              <a:t>public </a:t>
            </a:r>
            <a:r>
              <a:rPr lang="en-US" altLang="zh-CN" sz="1200" dirty="0" err="1" smtClean="0"/>
              <a:t>SimpleBean</a:t>
            </a:r>
            <a:r>
              <a:rPr lang="en-US" altLang="zh-CN" sz="1200" dirty="0" smtClean="0"/>
              <a:t>(){</a:t>
            </a:r>
          </a:p>
          <a:p>
            <a:pPr>
              <a:buNone/>
            </a:pPr>
            <a:r>
              <a:rPr lang="en-US" altLang="zh-CN" sz="1200" dirty="0" err="1" smtClean="0"/>
              <a:t>System.out.println</a:t>
            </a:r>
            <a:r>
              <a:rPr lang="en-US" altLang="zh-CN" sz="1200" dirty="0" smtClean="0"/>
              <a:t>("============ </a:t>
            </a:r>
            <a:r>
              <a:rPr lang="zh-CN" altLang="en-US" sz="1200" dirty="0" smtClean="0"/>
              <a:t>一个新的实例化对象产生 </a:t>
            </a:r>
            <a:r>
              <a:rPr lang="en-US" altLang="zh-CN" sz="1200" dirty="0" smtClean="0"/>
              <a:t>===========") ;</a:t>
            </a:r>
          </a:p>
          <a:p>
            <a:pPr>
              <a:buNone/>
            </a:pPr>
            <a:r>
              <a:rPr lang="en-US" altLang="zh-CN" sz="1200" dirty="0" smtClean="0"/>
              <a:t>}</a:t>
            </a:r>
          </a:p>
          <a:p>
            <a:pPr>
              <a:buNone/>
            </a:pPr>
            <a:r>
              <a:rPr lang="en-US" altLang="zh-CN" sz="1200" b="1" dirty="0" smtClean="0"/>
              <a:t>public void </a:t>
            </a:r>
            <a:r>
              <a:rPr lang="en-US" altLang="zh-CN" sz="1200" b="1" dirty="0" err="1" smtClean="0"/>
              <a:t>setName</a:t>
            </a:r>
            <a:r>
              <a:rPr lang="en-US" altLang="zh-CN" sz="1200" b="1" dirty="0" smtClean="0"/>
              <a:t>(String name){</a:t>
            </a:r>
          </a:p>
          <a:p>
            <a:pPr>
              <a:buNone/>
            </a:pPr>
            <a:r>
              <a:rPr lang="en-US" altLang="zh-CN" sz="1200" b="1" dirty="0" smtClean="0"/>
              <a:t>this.name = name ;</a:t>
            </a:r>
          </a:p>
          <a:p>
            <a:pPr>
              <a:buNone/>
            </a:pPr>
            <a:r>
              <a:rPr lang="en-US" altLang="zh-CN" sz="1200" dirty="0" smtClean="0"/>
              <a:t>}</a:t>
            </a:r>
          </a:p>
          <a:p>
            <a:pPr>
              <a:buNone/>
            </a:pPr>
            <a:r>
              <a:rPr lang="en-US" altLang="zh-CN" sz="1200" b="1" dirty="0" smtClean="0"/>
              <a:t>public void </a:t>
            </a:r>
            <a:r>
              <a:rPr lang="en-US" altLang="zh-CN" sz="1200" b="1" dirty="0" err="1" smtClean="0"/>
              <a:t>setAge</a:t>
            </a:r>
            <a:r>
              <a:rPr lang="en-US" altLang="zh-CN" sz="1200" b="1" dirty="0" smtClean="0"/>
              <a:t>(</a:t>
            </a:r>
            <a:r>
              <a:rPr lang="en-US" altLang="zh-CN" sz="1200" b="1" dirty="0" err="1" smtClean="0"/>
              <a:t>int</a:t>
            </a:r>
            <a:r>
              <a:rPr lang="en-US" altLang="zh-CN" sz="1200" b="1" dirty="0" smtClean="0"/>
              <a:t> age){</a:t>
            </a:r>
          </a:p>
          <a:p>
            <a:pPr>
              <a:buNone/>
            </a:pPr>
            <a:r>
              <a:rPr lang="en-US" altLang="zh-CN" sz="1200" b="1" dirty="0" err="1" smtClean="0"/>
              <a:t>this.age</a:t>
            </a:r>
            <a:r>
              <a:rPr lang="en-US" altLang="zh-CN" sz="1200" b="1" dirty="0" smtClean="0"/>
              <a:t> = age ;</a:t>
            </a:r>
          </a:p>
          <a:p>
            <a:pPr>
              <a:buNone/>
            </a:pPr>
            <a:r>
              <a:rPr lang="en-US" altLang="zh-CN" sz="1200" dirty="0" smtClean="0"/>
              <a:t>}</a:t>
            </a:r>
          </a:p>
          <a:p>
            <a:pPr>
              <a:buNone/>
            </a:pPr>
            <a:r>
              <a:rPr lang="en-US" altLang="zh-CN" sz="1200" b="1" dirty="0" smtClean="0"/>
              <a:t>public String </a:t>
            </a:r>
            <a:r>
              <a:rPr lang="en-US" altLang="zh-CN" sz="1200" b="1" dirty="0" err="1" smtClean="0"/>
              <a:t>getName</a:t>
            </a:r>
            <a:r>
              <a:rPr lang="en-US" altLang="zh-CN" sz="1200" b="1" dirty="0" smtClean="0"/>
              <a:t>(){</a:t>
            </a:r>
          </a:p>
          <a:p>
            <a:pPr>
              <a:buNone/>
            </a:pPr>
            <a:r>
              <a:rPr lang="en-US" altLang="zh-CN" sz="1200" b="1" dirty="0" smtClean="0"/>
              <a:t>return this.name ;</a:t>
            </a:r>
          </a:p>
          <a:p>
            <a:pPr>
              <a:buNone/>
            </a:pPr>
            <a:r>
              <a:rPr lang="en-US" altLang="zh-CN" sz="1200" dirty="0" smtClean="0"/>
              <a:t>}</a:t>
            </a:r>
          </a:p>
          <a:p>
            <a:pPr>
              <a:buNone/>
            </a:pPr>
            <a:r>
              <a:rPr lang="en-US" altLang="zh-CN" sz="1200" b="1" dirty="0" smtClean="0"/>
              <a:t>public </a:t>
            </a:r>
            <a:r>
              <a:rPr lang="en-US" altLang="zh-CN" sz="1200" b="1" dirty="0" err="1" smtClean="0"/>
              <a:t>int</a:t>
            </a:r>
            <a:r>
              <a:rPr lang="en-US" altLang="zh-CN" sz="1200" b="1" dirty="0" smtClean="0"/>
              <a:t> </a:t>
            </a:r>
            <a:r>
              <a:rPr lang="en-US" altLang="zh-CN" sz="1200" b="1" dirty="0" err="1" smtClean="0"/>
              <a:t>getAge</a:t>
            </a:r>
            <a:r>
              <a:rPr lang="en-US" altLang="zh-CN" sz="1200" b="1" dirty="0" smtClean="0"/>
              <a:t>(){</a:t>
            </a:r>
          </a:p>
          <a:p>
            <a:pPr>
              <a:buNone/>
            </a:pPr>
            <a:r>
              <a:rPr lang="en-US" altLang="zh-CN" sz="1200" b="1" dirty="0" smtClean="0"/>
              <a:t>return </a:t>
            </a:r>
            <a:r>
              <a:rPr lang="en-US" altLang="zh-CN" sz="1200" b="1" dirty="0" err="1" smtClean="0"/>
              <a:t>this.age</a:t>
            </a:r>
            <a:r>
              <a:rPr lang="en-US" altLang="zh-CN" sz="1200" b="1" dirty="0" smtClean="0"/>
              <a:t> ;</a:t>
            </a:r>
          </a:p>
          <a:p>
            <a:pPr>
              <a:buNone/>
            </a:pPr>
            <a:r>
              <a:rPr lang="en-US" altLang="zh-CN" sz="1200" dirty="0" smtClean="0"/>
              <a:t>}</a:t>
            </a:r>
          </a:p>
          <a:p>
            <a:pPr>
              <a:buNone/>
            </a:pPr>
            <a:r>
              <a:rPr lang="en-US" altLang="zh-CN" sz="1200" dirty="0" smtClean="0"/>
              <a:t>}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Simple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285728"/>
            <a:ext cx="8229600" cy="73894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1050" b="1" dirty="0" smtClean="0"/>
              <a:t>public class ResultSetDemo1 {</a:t>
            </a:r>
          </a:p>
          <a:p>
            <a:pPr>
              <a:buNone/>
            </a:pPr>
            <a:r>
              <a:rPr lang="en-US" altLang="zh-CN" sz="1100" b="1" dirty="0" smtClean="0">
                <a:solidFill>
                  <a:srgbClr val="FF0000"/>
                </a:solidFill>
              </a:rPr>
              <a:t>public static final String DBDRIVER="</a:t>
            </a:r>
            <a:r>
              <a:rPr lang="en-US" altLang="zh-CN" sz="1100" b="1" dirty="0" err="1" smtClean="0">
                <a:solidFill>
                  <a:srgbClr val="FF0000"/>
                </a:solidFill>
              </a:rPr>
              <a:t>org.gjt.mm.mysql.Driver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";</a:t>
            </a:r>
          </a:p>
          <a:p>
            <a:pPr>
              <a:buNone/>
            </a:pPr>
            <a:r>
              <a:rPr lang="en-US" altLang="zh-CN" sz="1100" b="1" dirty="0" smtClean="0">
                <a:solidFill>
                  <a:srgbClr val="FF0000"/>
                </a:solidFill>
              </a:rPr>
              <a:t>public static final String DBURL="</a:t>
            </a:r>
            <a:r>
              <a:rPr lang="en-US" altLang="zh-CN" sz="1100" b="1" dirty="0" err="1" smtClean="0">
                <a:solidFill>
                  <a:srgbClr val="FF0000"/>
                </a:solidFill>
              </a:rPr>
              <a:t>jdbc:mysql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://localhost:3306/test1";</a:t>
            </a:r>
          </a:p>
          <a:p>
            <a:pPr>
              <a:buNone/>
            </a:pPr>
            <a:r>
              <a:rPr lang="en-US" altLang="zh-CN" sz="1100" b="1" dirty="0" smtClean="0">
                <a:solidFill>
                  <a:srgbClr val="FF0000"/>
                </a:solidFill>
              </a:rPr>
              <a:t>public static final String DBUSER="root";</a:t>
            </a:r>
          </a:p>
          <a:p>
            <a:pPr>
              <a:buNone/>
            </a:pPr>
            <a:r>
              <a:rPr lang="en-US" altLang="zh-CN" sz="1100" b="1" dirty="0" smtClean="0">
                <a:solidFill>
                  <a:srgbClr val="FF0000"/>
                </a:solidFill>
              </a:rPr>
              <a:t>public static final String DBPASS="</a:t>
            </a:r>
            <a:r>
              <a:rPr lang="en-US" altLang="zh-CN" sz="1100" b="1" dirty="0" err="1" smtClean="0">
                <a:solidFill>
                  <a:srgbClr val="FF0000"/>
                </a:solidFill>
              </a:rPr>
              <a:t>mysqladmin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";</a:t>
            </a:r>
          </a:p>
          <a:p>
            <a:pPr>
              <a:buNone/>
            </a:pPr>
            <a:r>
              <a:rPr lang="en-US" altLang="zh-CN" sz="1050" b="1" dirty="0" smtClean="0"/>
              <a:t>public static void main(String[] </a:t>
            </a:r>
            <a:r>
              <a:rPr lang="en-US" altLang="zh-CN" sz="1050" b="1" dirty="0" err="1" smtClean="0"/>
              <a:t>args</a:t>
            </a:r>
            <a:r>
              <a:rPr lang="en-US" altLang="zh-CN" sz="1050" b="1" dirty="0" smtClean="0"/>
              <a:t>) throws Exception{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Connection </a:t>
            </a:r>
            <a:r>
              <a:rPr lang="en-US" altLang="zh-CN" sz="1200" dirty="0" err="1" smtClean="0">
                <a:solidFill>
                  <a:schemeClr val="bg2">
                    <a:lumMod val="25000"/>
                  </a:schemeClr>
                </a:solidFill>
              </a:rPr>
              <a:t>conn</a:t>
            </a: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=</a:t>
            </a: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null;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Statement stmt=</a:t>
            </a: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null;</a:t>
            </a:r>
          </a:p>
          <a:p>
            <a:pPr>
              <a:buNone/>
            </a:pPr>
            <a:r>
              <a:rPr lang="en-US" altLang="zh-CN" sz="1200" dirty="0" err="1" smtClean="0">
                <a:solidFill>
                  <a:schemeClr val="bg2">
                    <a:lumMod val="25000"/>
                  </a:schemeClr>
                </a:solidFill>
              </a:rPr>
              <a:t>ResultSet</a:t>
            </a: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1200" dirty="0" err="1" smtClean="0">
                <a:solidFill>
                  <a:schemeClr val="bg2">
                    <a:lumMod val="25000"/>
                  </a:schemeClr>
                </a:solidFill>
              </a:rPr>
              <a:t>rs</a:t>
            </a: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=</a:t>
            </a: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null;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String </a:t>
            </a:r>
            <a:r>
              <a:rPr lang="en-US" altLang="zh-CN" sz="1200" dirty="0" err="1" smtClean="0">
                <a:solidFill>
                  <a:schemeClr val="bg2">
                    <a:lumMod val="25000"/>
                  </a:schemeClr>
                </a:solidFill>
              </a:rPr>
              <a:t>sql</a:t>
            </a: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="select </a:t>
            </a:r>
            <a:r>
              <a:rPr lang="en-US" altLang="zh-CN" sz="1200" dirty="0" err="1" smtClean="0">
                <a:solidFill>
                  <a:schemeClr val="bg2">
                    <a:lumMod val="25000"/>
                  </a:schemeClr>
                </a:solidFill>
              </a:rPr>
              <a:t>sno,sname,sage,ssex,sclass</a:t>
            </a: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 from student";</a:t>
            </a:r>
          </a:p>
          <a:p>
            <a:pPr>
              <a:buNone/>
            </a:pPr>
            <a:r>
              <a:rPr lang="en-US" altLang="zh-CN" sz="1200" dirty="0" err="1" smtClean="0">
                <a:solidFill>
                  <a:srgbClr val="FF0000"/>
                </a:solidFill>
              </a:rPr>
              <a:t>Class.</a:t>
            </a:r>
            <a:r>
              <a:rPr lang="en-US" altLang="zh-CN" sz="1200" i="1" dirty="0" err="1" smtClean="0">
                <a:solidFill>
                  <a:srgbClr val="FF0000"/>
                </a:solidFill>
              </a:rPr>
              <a:t>forName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(DBDRIVER);</a:t>
            </a:r>
          </a:p>
          <a:p>
            <a:pPr>
              <a:buNone/>
            </a:pPr>
            <a:r>
              <a:rPr lang="en-US" altLang="zh-CN" sz="1200" dirty="0" err="1" smtClean="0">
                <a:solidFill>
                  <a:srgbClr val="FF0000"/>
                </a:solidFill>
              </a:rPr>
              <a:t>conn</a:t>
            </a:r>
            <a:r>
              <a:rPr lang="en-US" altLang="zh-CN" sz="1200" dirty="0" smtClean="0">
                <a:solidFill>
                  <a:srgbClr val="FF0000"/>
                </a:solidFill>
              </a:rPr>
              <a:t>=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DriverManager.</a:t>
            </a:r>
            <a:r>
              <a:rPr lang="en-US" altLang="zh-CN" sz="1200" i="1" dirty="0" err="1" smtClean="0">
                <a:solidFill>
                  <a:srgbClr val="FF0000"/>
                </a:solidFill>
              </a:rPr>
              <a:t>getConnection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(DBURL,DBUSER,DBPASS);</a:t>
            </a:r>
          </a:p>
          <a:p>
            <a:pPr>
              <a:buNone/>
            </a:pPr>
            <a:r>
              <a:rPr lang="en-US" altLang="zh-CN" sz="1400" dirty="0" smtClean="0"/>
              <a:t>stmt=</a:t>
            </a:r>
            <a:r>
              <a:rPr lang="en-US" altLang="zh-CN" sz="1400" dirty="0" err="1" smtClean="0"/>
              <a:t>conn.createStatement</a:t>
            </a:r>
            <a:r>
              <a:rPr lang="en-US" altLang="zh-CN" sz="1400" dirty="0" smtClean="0"/>
              <a:t>();</a:t>
            </a:r>
          </a:p>
          <a:p>
            <a:pPr>
              <a:buNone/>
            </a:pPr>
            <a:r>
              <a:rPr lang="en-US" altLang="zh-CN" sz="1400" dirty="0" err="1" smtClean="0"/>
              <a:t>rs</a:t>
            </a:r>
            <a:r>
              <a:rPr lang="en-US" altLang="zh-CN" sz="1400" dirty="0" smtClean="0"/>
              <a:t>=</a:t>
            </a:r>
            <a:r>
              <a:rPr lang="en-US" altLang="zh-CN" sz="1400" dirty="0" err="1" smtClean="0"/>
              <a:t>stmt.executeQuery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sql</a:t>
            </a:r>
            <a:r>
              <a:rPr lang="en-US" altLang="zh-CN" sz="1400" dirty="0" smtClean="0"/>
              <a:t>);</a:t>
            </a:r>
          </a:p>
          <a:p>
            <a:pPr>
              <a:buNone/>
            </a:pPr>
            <a:r>
              <a:rPr lang="en-US" altLang="zh-CN" sz="1400" b="1" dirty="0" smtClean="0"/>
              <a:t>while(</a:t>
            </a:r>
            <a:r>
              <a:rPr lang="en-US" altLang="zh-CN" sz="1400" b="1" dirty="0" err="1" smtClean="0"/>
              <a:t>rs.next</a:t>
            </a:r>
            <a:r>
              <a:rPr lang="en-US" altLang="zh-CN" sz="1400" b="1" dirty="0" smtClean="0"/>
              <a:t>()){// </a:t>
            </a:r>
            <a:r>
              <a:rPr lang="zh-CN" altLang="en-US" sz="1400" b="1" dirty="0" smtClean="0"/>
              <a:t>依次取出数据</a:t>
            </a:r>
          </a:p>
          <a:p>
            <a:pPr>
              <a:buNone/>
            </a:pPr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sno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rs.getString</a:t>
            </a:r>
            <a:r>
              <a:rPr lang="en-US" altLang="zh-CN" sz="1400" dirty="0" smtClean="0"/>
              <a:t>("</a:t>
            </a:r>
            <a:r>
              <a:rPr lang="en-US" altLang="zh-CN" sz="1400" dirty="0" err="1" smtClean="0"/>
              <a:t>sno</a:t>
            </a:r>
            <a:r>
              <a:rPr lang="en-US" altLang="zh-CN" sz="1400" dirty="0" smtClean="0"/>
              <a:t>") ;// </a:t>
            </a:r>
            <a:r>
              <a:rPr lang="zh-CN" altLang="en-US" sz="1400" dirty="0" smtClean="0"/>
              <a:t>取出</a:t>
            </a:r>
            <a:r>
              <a:rPr lang="en-US" altLang="zh-CN" sz="1400" dirty="0" err="1" smtClean="0"/>
              <a:t>sno</a:t>
            </a:r>
            <a:r>
              <a:rPr lang="zh-CN" altLang="en-US" sz="1400" dirty="0" smtClean="0"/>
              <a:t>列的内容</a:t>
            </a:r>
          </a:p>
          <a:p>
            <a:pPr>
              <a:buNone/>
            </a:pPr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sname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rs.getString</a:t>
            </a:r>
            <a:r>
              <a:rPr lang="en-US" altLang="zh-CN" sz="1400" dirty="0" smtClean="0"/>
              <a:t>("</a:t>
            </a:r>
            <a:r>
              <a:rPr lang="en-US" altLang="zh-CN" sz="1400" dirty="0" err="1" smtClean="0"/>
              <a:t>sname</a:t>
            </a:r>
            <a:r>
              <a:rPr lang="en-US" altLang="zh-CN" sz="1400" dirty="0" smtClean="0"/>
              <a:t>") ;// </a:t>
            </a:r>
            <a:r>
              <a:rPr lang="zh-CN" altLang="en-US" sz="1400" dirty="0" smtClean="0"/>
              <a:t>取出</a:t>
            </a:r>
            <a:r>
              <a:rPr lang="en-US" altLang="zh-CN" sz="1400" dirty="0" err="1" smtClean="0"/>
              <a:t>sname</a:t>
            </a:r>
            <a:r>
              <a:rPr lang="zh-CN" altLang="en-US" sz="1400" dirty="0" smtClean="0"/>
              <a:t>列的内容</a:t>
            </a:r>
          </a:p>
          <a:p>
            <a:pPr>
              <a:buNone/>
            </a:pPr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ssex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rs.getString</a:t>
            </a:r>
            <a:r>
              <a:rPr lang="en-US" altLang="zh-CN" sz="1400" dirty="0" smtClean="0"/>
              <a:t>("</a:t>
            </a:r>
            <a:r>
              <a:rPr lang="en-US" altLang="zh-CN" sz="1400" dirty="0" err="1" smtClean="0"/>
              <a:t>ssex</a:t>
            </a:r>
            <a:r>
              <a:rPr lang="en-US" altLang="zh-CN" sz="1400" dirty="0" smtClean="0"/>
              <a:t>") ;// </a:t>
            </a:r>
            <a:r>
              <a:rPr lang="zh-CN" altLang="en-US" sz="1400" dirty="0" smtClean="0"/>
              <a:t>取出</a:t>
            </a:r>
            <a:r>
              <a:rPr lang="en-US" altLang="zh-CN" sz="1400" dirty="0" err="1" smtClean="0"/>
              <a:t>ssex</a:t>
            </a:r>
            <a:r>
              <a:rPr lang="zh-CN" altLang="en-US" sz="1400" dirty="0" smtClean="0"/>
              <a:t>列的内容</a:t>
            </a:r>
          </a:p>
          <a:p>
            <a:pPr>
              <a:buNone/>
            </a:pPr>
            <a:r>
              <a:rPr lang="en-US" altLang="zh-CN" sz="1400" b="1" dirty="0" err="1" smtClean="0"/>
              <a:t>int</a:t>
            </a:r>
            <a:r>
              <a:rPr lang="en-US" altLang="zh-CN" sz="1400" b="1" dirty="0" smtClean="0"/>
              <a:t> sage = </a:t>
            </a:r>
            <a:r>
              <a:rPr lang="en-US" altLang="zh-CN" sz="1400" b="1" dirty="0" err="1" smtClean="0"/>
              <a:t>rs.getInt</a:t>
            </a:r>
            <a:r>
              <a:rPr lang="en-US" altLang="zh-CN" sz="1400" b="1" dirty="0" smtClean="0"/>
              <a:t>("sage") ;// </a:t>
            </a:r>
            <a:r>
              <a:rPr lang="zh-CN" altLang="en-US" sz="1400" b="1" dirty="0" smtClean="0"/>
              <a:t>取出</a:t>
            </a:r>
            <a:r>
              <a:rPr lang="en-US" altLang="zh-CN" sz="1400" b="1" dirty="0" smtClean="0"/>
              <a:t>sage</a:t>
            </a:r>
            <a:r>
              <a:rPr lang="zh-CN" altLang="en-US" sz="1400" b="1" dirty="0" smtClean="0"/>
              <a:t>列的内容</a:t>
            </a:r>
          </a:p>
          <a:p>
            <a:pPr>
              <a:buNone/>
            </a:pPr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sclass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rs.getString</a:t>
            </a:r>
            <a:r>
              <a:rPr lang="en-US" altLang="zh-CN" sz="1400" dirty="0" smtClean="0"/>
              <a:t>(“</a:t>
            </a:r>
            <a:r>
              <a:rPr lang="en-US" altLang="zh-CN" sz="1400" dirty="0" err="1" smtClean="0"/>
              <a:t>sclass</a:t>
            </a:r>
            <a:r>
              <a:rPr lang="en-US" altLang="zh-CN" sz="1400" dirty="0" smtClean="0"/>
              <a:t>”) ;// </a:t>
            </a:r>
            <a:r>
              <a:rPr lang="zh-CN" altLang="en-US" sz="1400" dirty="0" smtClean="0"/>
              <a:t>取出</a:t>
            </a:r>
            <a:r>
              <a:rPr lang="en-US" altLang="zh-CN" sz="1400" dirty="0" err="1" smtClean="0"/>
              <a:t>sclass</a:t>
            </a:r>
            <a:r>
              <a:rPr lang="zh-CN" altLang="en-US" sz="1400" dirty="0" smtClean="0"/>
              <a:t>列的内容</a:t>
            </a:r>
          </a:p>
          <a:p>
            <a:pPr>
              <a:buNone/>
            </a:pPr>
            <a:r>
              <a:rPr lang="en-US" altLang="zh-CN" sz="1400" dirty="0" err="1" smtClean="0"/>
              <a:t>System.</a:t>
            </a:r>
            <a:r>
              <a:rPr lang="en-US" altLang="zh-CN" sz="1400" i="1" dirty="0" err="1" smtClean="0"/>
              <a:t>out.print</a:t>
            </a:r>
            <a:r>
              <a:rPr lang="en-US" altLang="zh-CN" sz="1400" i="1" dirty="0" smtClean="0"/>
              <a:t>("</a:t>
            </a:r>
            <a:r>
              <a:rPr lang="zh-CN" altLang="en-US" sz="1400" i="1" dirty="0" smtClean="0"/>
              <a:t>学号：</a:t>
            </a:r>
            <a:r>
              <a:rPr lang="en-US" altLang="zh-CN" sz="1400" i="1" dirty="0" smtClean="0"/>
              <a:t>"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+ </a:t>
            </a:r>
            <a:r>
              <a:rPr lang="en-US" altLang="zh-CN" sz="1400" i="1" dirty="0" err="1" smtClean="0"/>
              <a:t>sno</a:t>
            </a:r>
            <a:r>
              <a:rPr lang="en-US" altLang="zh-CN" sz="1400" i="1" dirty="0" smtClean="0"/>
              <a:t> + "</a:t>
            </a:r>
            <a:r>
              <a:rPr lang="zh-CN" altLang="en-US" sz="1400" i="1" dirty="0" smtClean="0"/>
              <a:t>；</a:t>
            </a:r>
            <a:r>
              <a:rPr lang="en-US" altLang="zh-CN" sz="1400" i="1" dirty="0" smtClean="0"/>
              <a:t>") ;</a:t>
            </a:r>
          </a:p>
          <a:p>
            <a:pPr>
              <a:buNone/>
            </a:pPr>
            <a:r>
              <a:rPr lang="zh-CN" altLang="en-US" sz="1400" dirty="0" smtClean="0"/>
              <a:t>。。。</a:t>
            </a:r>
            <a:r>
              <a:rPr lang="en-US" altLang="zh-CN" sz="1400" dirty="0" smtClean="0"/>
              <a:t>}</a:t>
            </a:r>
          </a:p>
          <a:p>
            <a:pPr>
              <a:buNone/>
            </a:pPr>
            <a:r>
              <a:rPr lang="en-US" altLang="zh-CN" sz="1400" dirty="0" err="1" smtClean="0">
                <a:solidFill>
                  <a:srgbClr val="FF0000"/>
                </a:solidFill>
              </a:rPr>
              <a:t>rs.close</a:t>
            </a:r>
            <a:r>
              <a:rPr lang="en-US" altLang="zh-CN" sz="1400" dirty="0" smtClean="0">
                <a:solidFill>
                  <a:srgbClr val="FF0000"/>
                </a:solidFill>
              </a:rPr>
              <a:t>() ;</a:t>
            </a:r>
          </a:p>
          <a:p>
            <a:pPr>
              <a:buNone/>
            </a:pPr>
            <a:r>
              <a:rPr lang="en-US" altLang="zh-CN" sz="1400" dirty="0" err="1" smtClean="0">
                <a:solidFill>
                  <a:srgbClr val="FF0000"/>
                </a:solidFill>
              </a:rPr>
              <a:t>stmt.close</a:t>
            </a:r>
            <a:r>
              <a:rPr lang="en-US" altLang="zh-CN" sz="1400" dirty="0" smtClean="0">
                <a:solidFill>
                  <a:srgbClr val="FF0000"/>
                </a:solidFill>
              </a:rPr>
              <a:t>() ;</a:t>
            </a:r>
          </a:p>
          <a:p>
            <a:pPr>
              <a:buNone/>
            </a:pPr>
            <a:r>
              <a:rPr lang="en-US" altLang="zh-CN" sz="1400" dirty="0" err="1" smtClean="0">
                <a:solidFill>
                  <a:srgbClr val="FF0000"/>
                </a:solidFill>
              </a:rPr>
              <a:t>conn.close</a:t>
            </a:r>
            <a:r>
              <a:rPr lang="en-US" altLang="zh-CN" sz="1400" dirty="0" smtClean="0">
                <a:solidFill>
                  <a:srgbClr val="FF0000"/>
                </a:solidFill>
              </a:rPr>
              <a:t>() ;// </a:t>
            </a:r>
            <a:r>
              <a:rPr lang="zh-CN" altLang="en-US" sz="1400" dirty="0" smtClean="0">
                <a:solidFill>
                  <a:srgbClr val="FF0000"/>
                </a:solidFill>
              </a:rPr>
              <a:t>数据库关闭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7918" y="285728"/>
            <a:ext cx="278608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ResultSetDemo01.java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264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8596" y="642918"/>
            <a:ext cx="8229600" cy="300691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sno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sno</a:t>
            </a:r>
            <a:r>
              <a:rPr lang="en-US" altLang="zh-CN" sz="2400" dirty="0" smtClean="0"/>
              <a:t>”); //</a:t>
            </a:r>
            <a:r>
              <a:rPr lang="zh-CN" altLang="en-US" sz="2400" dirty="0" smtClean="0"/>
              <a:t>取出</a:t>
            </a:r>
            <a:r>
              <a:rPr lang="en-US" altLang="zh-CN" sz="2400" dirty="0" err="1" smtClean="0"/>
              <a:t>sno</a:t>
            </a:r>
            <a:r>
              <a:rPr lang="zh-CN" altLang="en-US" sz="2400" dirty="0" smtClean="0"/>
              <a:t>的内容</a:t>
            </a:r>
            <a:endParaRPr lang="en-US" altLang="zh-CN" sz="2400" dirty="0" smtClean="0"/>
          </a:p>
          <a:p>
            <a:pPr marL="88900" indent="20638">
              <a:buNone/>
            </a:pPr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sname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sname</a:t>
            </a:r>
            <a:r>
              <a:rPr lang="en-US" altLang="zh-CN" sz="2400" dirty="0" smtClean="0"/>
              <a:t>”);// </a:t>
            </a:r>
            <a:r>
              <a:rPr lang="zh-CN" altLang="en-US" sz="2400" dirty="0" smtClean="0"/>
              <a:t>取出</a:t>
            </a:r>
            <a:r>
              <a:rPr lang="en-US" altLang="zh-CN" sz="2400" dirty="0" err="1" smtClean="0"/>
              <a:t>sname</a:t>
            </a:r>
            <a:r>
              <a:rPr lang="zh-CN" altLang="en-US" sz="2400" dirty="0" smtClean="0"/>
              <a:t>的内容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err="1" smtClean="0"/>
              <a:t>int</a:t>
            </a:r>
            <a:r>
              <a:rPr lang="en-US" altLang="zh-CN" sz="2400" b="1" dirty="0" smtClean="0"/>
              <a:t> sage=</a:t>
            </a:r>
            <a:r>
              <a:rPr lang="en-US" altLang="zh-CN" sz="2400" b="1" dirty="0" err="1" smtClean="0"/>
              <a:t>rs.getInt</a:t>
            </a:r>
            <a:r>
              <a:rPr lang="en-US" altLang="zh-CN" sz="2400" b="1" dirty="0" smtClean="0"/>
              <a:t>("sage");</a:t>
            </a:r>
          </a:p>
          <a:p>
            <a:pPr>
              <a:buNone/>
            </a:pPr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ssex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("</a:t>
            </a:r>
            <a:r>
              <a:rPr lang="en-US" altLang="zh-CN" sz="2400" dirty="0" err="1" smtClean="0"/>
              <a:t>ssex</a:t>
            </a:r>
            <a:r>
              <a:rPr lang="en-US" altLang="zh-CN" sz="2400" dirty="0" smtClean="0"/>
              <a:t>");</a:t>
            </a:r>
          </a:p>
          <a:p>
            <a:pPr>
              <a:buNone/>
            </a:pPr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sclass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("</a:t>
            </a:r>
            <a:r>
              <a:rPr lang="en-US" altLang="zh-CN" sz="2400" dirty="0" err="1" smtClean="0"/>
              <a:t>sclass</a:t>
            </a:r>
            <a:r>
              <a:rPr lang="en-US" altLang="zh-CN" sz="2400" dirty="0" smtClean="0"/>
              <a:t>");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00034" y="3929066"/>
            <a:ext cx="814393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sno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(1);</a:t>
            </a:r>
          </a:p>
          <a:p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sname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(2);</a:t>
            </a:r>
          </a:p>
          <a:p>
            <a:r>
              <a:rPr lang="en-US" altLang="zh-CN" sz="2400" b="1" dirty="0" err="1" smtClean="0"/>
              <a:t>int</a:t>
            </a:r>
            <a:r>
              <a:rPr lang="en-US" altLang="zh-CN" sz="2400" b="1" dirty="0" smtClean="0"/>
              <a:t> sage=</a:t>
            </a:r>
            <a:r>
              <a:rPr lang="en-US" altLang="zh-CN" sz="2400" b="1" dirty="0" err="1" smtClean="0"/>
              <a:t>rs.getInt</a:t>
            </a:r>
            <a:r>
              <a:rPr lang="en-US" altLang="zh-CN" sz="2400" b="1" dirty="0" smtClean="0"/>
              <a:t>(3);</a:t>
            </a:r>
          </a:p>
          <a:p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ssex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(4);</a:t>
            </a:r>
          </a:p>
          <a:p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sclass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(5);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087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在开发中不能直接使用“</a:t>
            </a:r>
            <a:r>
              <a:rPr lang="en-US" altLang="zh-CN" dirty="0" smtClean="0"/>
              <a:t>*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在查询的时候并不能明确的表示要取的内容是什么，所以在开发中查询时一事实上要明确的写出需要查询的列。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6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2733489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 smtClean="0"/>
              <a:t>PreparedStatement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实例包含已编译的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语句。包含于 </a:t>
            </a:r>
            <a:r>
              <a:rPr lang="en-US" altLang="zh-CN" dirty="0" err="1" smtClean="0"/>
              <a:t>PreparedStatement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对象中的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语句可具有一个或多个 </a:t>
            </a:r>
            <a:r>
              <a:rPr lang="en-US" altLang="zh-CN" dirty="0" smtClean="0"/>
              <a:t>IN </a:t>
            </a:r>
            <a:r>
              <a:rPr lang="zh-CN" altLang="en-US" dirty="0" smtClean="0"/>
              <a:t>参数。</a:t>
            </a:r>
            <a:r>
              <a:rPr lang="en-US" altLang="zh-CN" dirty="0" smtClean="0"/>
              <a:t>IN</a:t>
            </a:r>
            <a:r>
              <a:rPr lang="zh-CN" altLang="en-US" dirty="0" smtClean="0"/>
              <a:t>参数的值在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语句创建时未被指定。相反的，该语句为每个 </a:t>
            </a:r>
            <a:r>
              <a:rPr lang="en-US" altLang="zh-CN" dirty="0" smtClean="0"/>
              <a:t>IN </a:t>
            </a:r>
            <a:r>
              <a:rPr lang="zh-CN" altLang="en-US" dirty="0" smtClean="0"/>
              <a:t>参数保留一个问号（“？”）作为占位符。每个问号的值必须在该语句执行之前，通过适当的</a:t>
            </a:r>
            <a:r>
              <a:rPr lang="en-US" altLang="zh-CN" dirty="0" err="1" smtClean="0"/>
              <a:t>setXXX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方法来提供。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PreparedStatement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265" t="17582" r="9611" b="45825"/>
          <a:stretch>
            <a:fillRect/>
          </a:stretch>
        </p:blipFill>
        <p:spPr bwMode="auto">
          <a:xfrm>
            <a:off x="428596" y="4357694"/>
            <a:ext cx="817499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411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hlinkClick r:id="rId2" action="ppaction://hlinkfile" tooltip="java.sql 中的接口"/>
              </a:rPr>
              <a:t>PreparedStatement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hlinkClick r:id="rId3" action="ppaction://hlinkfile"/>
              </a:rPr>
              <a:t>prepareStatement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 action="ppaction://hlinkfile" tooltip="java.lang 中的类"/>
              </a:rPr>
              <a:t>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zh-CN" altLang="en-US" dirty="0" smtClean="0"/>
              <a:t>创建一个 </a:t>
            </a:r>
            <a:r>
              <a:rPr lang="en-US" altLang="zh-CN" dirty="0" err="1" smtClean="0"/>
              <a:t>PreparedStatement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对象来将参数化的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语句发送到数据库。</a:t>
            </a:r>
            <a:endParaRPr lang="en-US" altLang="zh-CN" dirty="0" smtClean="0"/>
          </a:p>
          <a:p>
            <a:r>
              <a:rPr lang="zh-CN" altLang="en-US" dirty="0" smtClean="0"/>
              <a:t>各种</a:t>
            </a:r>
            <a:r>
              <a:rPr lang="en-US" altLang="zh-CN" dirty="0" err="1" smtClean="0"/>
              <a:t>setXXXX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6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2852"/>
            <a:ext cx="942981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package cumt.ch7;</a:t>
            </a:r>
          </a:p>
          <a:p>
            <a:r>
              <a:rPr lang="en-US" altLang="zh-CN" sz="1400" dirty="0" smtClean="0"/>
              <a:t>public class PreparedStatementDemo1 {</a:t>
            </a:r>
          </a:p>
          <a:p>
            <a:r>
              <a:rPr lang="en-US" altLang="zh-CN" sz="1400" dirty="0" smtClean="0"/>
              <a:t>public static final String DBDRIVER="</a:t>
            </a:r>
            <a:r>
              <a:rPr lang="en-US" altLang="zh-CN" sz="1400" dirty="0" err="1" smtClean="0"/>
              <a:t>org.gjt.mm.mysql.Driver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public static final String DBURL="</a:t>
            </a:r>
            <a:r>
              <a:rPr lang="en-US" altLang="zh-CN" sz="1400" dirty="0" err="1" smtClean="0"/>
              <a:t>jdbc:mysql</a:t>
            </a:r>
            <a:r>
              <a:rPr lang="en-US" altLang="zh-CN" sz="1400" dirty="0" smtClean="0"/>
              <a:t>://localhost:3306/test1";</a:t>
            </a:r>
          </a:p>
          <a:p>
            <a:r>
              <a:rPr lang="en-US" altLang="zh-CN" sz="1400" dirty="0" smtClean="0"/>
              <a:t>public static final String DBUSER="root";</a:t>
            </a:r>
          </a:p>
          <a:p>
            <a:r>
              <a:rPr lang="en-US" altLang="zh-CN" sz="1400" dirty="0" smtClean="0"/>
              <a:t>public static final String DBPASS="</a:t>
            </a:r>
            <a:r>
              <a:rPr lang="en-US" altLang="zh-CN" sz="1400" dirty="0" err="1" smtClean="0"/>
              <a:t>mysqladmin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public static void main(String[] </a:t>
            </a:r>
            <a:r>
              <a:rPr lang="en-US" altLang="zh-CN" sz="1400" dirty="0" err="1" smtClean="0"/>
              <a:t>args</a:t>
            </a:r>
            <a:r>
              <a:rPr lang="en-US" altLang="zh-CN" sz="1400" dirty="0" smtClean="0"/>
              <a:t>) throws Exception{</a:t>
            </a:r>
          </a:p>
          <a:p>
            <a:r>
              <a:rPr lang="en-US" altLang="zh-CN" sz="1400" dirty="0" smtClean="0"/>
              <a:t>	Connection </a:t>
            </a:r>
            <a:r>
              <a:rPr lang="en-US" altLang="zh-CN" sz="1400" dirty="0" err="1" smtClean="0"/>
              <a:t>conn</a:t>
            </a:r>
            <a:r>
              <a:rPr lang="en-US" altLang="zh-CN" sz="1400" dirty="0" smtClean="0"/>
              <a:t>=null;</a:t>
            </a:r>
          </a:p>
          <a:p>
            <a:r>
              <a:rPr lang="en-US" altLang="zh-CN" sz="1400" dirty="0" smtClean="0"/>
              <a:t>	//Statement stmt=null;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ResultSet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rs</a:t>
            </a:r>
            <a:r>
              <a:rPr lang="en-US" altLang="zh-CN" sz="1400" dirty="0" smtClean="0"/>
              <a:t>=null;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PreparedStatement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pstmt</a:t>
            </a:r>
            <a:r>
              <a:rPr lang="en-US" altLang="zh-CN" sz="1400" dirty="0" smtClean="0"/>
              <a:t>=null;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sql</a:t>
            </a:r>
            <a:r>
              <a:rPr lang="en-US" altLang="zh-CN" sz="1400" dirty="0" smtClean="0"/>
              <a:t>="INSERT INTO student(</a:t>
            </a:r>
            <a:r>
              <a:rPr lang="en-US" altLang="zh-CN" sz="1400" dirty="0" err="1" smtClean="0"/>
              <a:t>sno,sname,sage,ssex,sclass</a:t>
            </a:r>
            <a:r>
              <a:rPr lang="en-US" altLang="zh-CN" sz="1400" dirty="0" smtClean="0"/>
              <a:t>) VALUES (?,?,?,?,?) " 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sno</a:t>
            </a:r>
            <a:r>
              <a:rPr lang="en-US" altLang="zh-CN" sz="1400" dirty="0" smtClean="0"/>
              <a:t>="200919";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sname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张加一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 sage=22;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ssex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女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sclass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计科三班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Class.forName</a:t>
            </a:r>
            <a:r>
              <a:rPr lang="en-US" altLang="zh-CN" sz="1400" dirty="0" smtClean="0"/>
              <a:t>(DBDRIVER);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conn</a:t>
            </a:r>
            <a:r>
              <a:rPr lang="en-US" altLang="zh-CN" sz="1400" dirty="0" smtClean="0"/>
              <a:t>=</a:t>
            </a:r>
            <a:r>
              <a:rPr lang="en-US" altLang="zh-CN" sz="1400" dirty="0" err="1" smtClean="0"/>
              <a:t>DriverManager.getConnection</a:t>
            </a:r>
            <a:r>
              <a:rPr lang="en-US" altLang="zh-CN" sz="1400" dirty="0" smtClean="0"/>
              <a:t>(DBURL,DBUSER,DBPASS);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conn.prepareStatement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sql</a:t>
            </a:r>
            <a:r>
              <a:rPr lang="en-US" altLang="zh-CN" sz="1400" dirty="0" smtClean="0"/>
              <a:t>) ;	// </a:t>
            </a:r>
            <a:r>
              <a:rPr lang="zh-CN" altLang="en-US" sz="1400" dirty="0" smtClean="0"/>
              <a:t>实例化</a:t>
            </a:r>
            <a:r>
              <a:rPr lang="en-US" altLang="zh-CN" sz="1400" dirty="0" err="1" smtClean="0"/>
              <a:t>PreapredStatement</a:t>
            </a:r>
            <a:r>
              <a:rPr lang="zh-CN" altLang="en-US" sz="1400" dirty="0" smtClean="0"/>
              <a:t>对象</a:t>
            </a:r>
          </a:p>
          <a:p>
            <a:r>
              <a:rPr lang="zh-CN" altLang="en-US" sz="1400" dirty="0" smtClean="0"/>
              <a:t>	</a:t>
            </a:r>
            <a:r>
              <a:rPr lang="en-US" altLang="zh-CN" sz="1400" dirty="0" err="1" smtClean="0"/>
              <a:t>pstmt.setString</a:t>
            </a:r>
            <a:r>
              <a:rPr lang="en-US" altLang="zh-CN" sz="1400" dirty="0" smtClean="0"/>
              <a:t>(1,sno)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pstmt.setString</a:t>
            </a:r>
            <a:r>
              <a:rPr lang="en-US" altLang="zh-CN" sz="1400" dirty="0" smtClean="0"/>
              <a:t>(2,sname)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pstmt.setInt</a:t>
            </a:r>
            <a:r>
              <a:rPr lang="en-US" altLang="zh-CN" sz="1400" dirty="0" smtClean="0"/>
              <a:t>(3,sage)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pstmt.setString</a:t>
            </a:r>
            <a:r>
              <a:rPr lang="en-US" altLang="zh-CN" sz="1400" dirty="0" smtClean="0"/>
              <a:t>(4,ssex)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pstmt.setString</a:t>
            </a:r>
            <a:r>
              <a:rPr lang="en-US" altLang="zh-CN" sz="1400" dirty="0" smtClean="0"/>
              <a:t>(5,sclass)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 t=</a:t>
            </a:r>
            <a:r>
              <a:rPr lang="en-US" altLang="zh-CN" sz="1400" dirty="0" err="1" smtClean="0"/>
              <a:t>pstmt.executeUpdate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rs.close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pstmt.close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conn.close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}</a:t>
            </a:r>
          </a:p>
          <a:p>
            <a:r>
              <a:rPr lang="en-US" altLang="zh-CN" sz="1400" dirty="0" smtClean="0"/>
              <a:t>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105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0034" y="0"/>
            <a:ext cx="814393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package cumt.ch7;</a:t>
            </a:r>
          </a:p>
          <a:p>
            <a:r>
              <a:rPr lang="en-US" altLang="zh-CN" sz="1200" b="1" dirty="0" smtClean="0"/>
              <a:t>public class </a:t>
            </a:r>
            <a:r>
              <a:rPr lang="en-US" altLang="zh-CN" sz="1200" b="1" dirty="0" err="1" smtClean="0"/>
              <a:t>PreparedStatementDemo</a:t>
            </a:r>
            <a:r>
              <a:rPr lang="en-US" altLang="zh-CN" sz="1200" b="1" dirty="0" smtClean="0"/>
              <a:t> {public static final String </a:t>
            </a:r>
            <a:r>
              <a:rPr lang="en-US" altLang="zh-CN" sz="1200" b="1" i="1" dirty="0" smtClean="0"/>
              <a:t>DBDRIVER="</a:t>
            </a:r>
            <a:r>
              <a:rPr lang="en-US" altLang="zh-CN" sz="1200" b="1" i="1" dirty="0" err="1" smtClean="0"/>
              <a:t>org.gjt.mm.mysql.Driver</a:t>
            </a:r>
            <a:r>
              <a:rPr lang="en-US" altLang="zh-CN" sz="1200" b="1" i="1" dirty="0" smtClean="0"/>
              <a:t>";</a:t>
            </a:r>
          </a:p>
          <a:p>
            <a:r>
              <a:rPr lang="en-US" altLang="zh-CN" sz="1200" b="1" dirty="0" smtClean="0"/>
              <a:t>public static final String </a:t>
            </a:r>
            <a:r>
              <a:rPr lang="en-US" altLang="zh-CN" sz="1200" b="1" i="1" dirty="0" smtClean="0"/>
              <a:t>DBURL="</a:t>
            </a:r>
            <a:r>
              <a:rPr lang="en-US" altLang="zh-CN" sz="1200" b="1" i="1" dirty="0" err="1" smtClean="0"/>
              <a:t>jdbc:mysql</a:t>
            </a:r>
            <a:r>
              <a:rPr lang="en-US" altLang="zh-CN" sz="1200" b="1" i="1" dirty="0" smtClean="0"/>
              <a:t>://localhost:3306/test1";</a:t>
            </a:r>
          </a:p>
          <a:p>
            <a:r>
              <a:rPr lang="en-US" altLang="zh-CN" sz="1200" b="1" dirty="0" smtClean="0"/>
              <a:t>public static final String </a:t>
            </a:r>
            <a:r>
              <a:rPr lang="en-US" altLang="zh-CN" sz="1200" b="1" i="1" dirty="0" smtClean="0"/>
              <a:t>DBUSER="root";</a:t>
            </a:r>
          </a:p>
          <a:p>
            <a:r>
              <a:rPr lang="en-US" altLang="zh-CN" sz="1200" b="1" dirty="0" smtClean="0"/>
              <a:t>public static final String </a:t>
            </a:r>
            <a:r>
              <a:rPr lang="en-US" altLang="zh-CN" sz="1200" b="1" i="1" dirty="0" smtClean="0"/>
              <a:t>DBPASS="</a:t>
            </a:r>
            <a:r>
              <a:rPr lang="en-US" altLang="zh-CN" sz="1200" b="1" i="1" dirty="0" err="1" smtClean="0"/>
              <a:t>mysqladmin</a:t>
            </a:r>
            <a:r>
              <a:rPr lang="en-US" altLang="zh-CN" sz="1200" b="1" i="1" dirty="0" smtClean="0"/>
              <a:t>";</a:t>
            </a:r>
          </a:p>
          <a:p>
            <a:r>
              <a:rPr lang="en-US" altLang="zh-CN" sz="1200" b="1" dirty="0" smtClean="0"/>
              <a:t>public static void main(String[] </a:t>
            </a:r>
            <a:r>
              <a:rPr lang="en-US" altLang="zh-CN" sz="1200" b="1" dirty="0" err="1" smtClean="0"/>
              <a:t>args</a:t>
            </a:r>
            <a:r>
              <a:rPr lang="en-US" altLang="zh-CN" sz="1200" b="1" dirty="0" smtClean="0"/>
              <a:t>) throws Exception{</a:t>
            </a:r>
          </a:p>
          <a:p>
            <a:r>
              <a:rPr lang="en-US" altLang="zh-CN" sz="1200" dirty="0" smtClean="0"/>
              <a:t>Connection </a:t>
            </a:r>
            <a:r>
              <a:rPr lang="en-US" altLang="zh-CN" sz="1200" dirty="0" err="1" smtClean="0"/>
              <a:t>conn</a:t>
            </a:r>
            <a:r>
              <a:rPr lang="en-US" altLang="zh-CN" sz="1200" dirty="0" smtClean="0"/>
              <a:t>=</a:t>
            </a:r>
            <a:r>
              <a:rPr lang="en-US" altLang="zh-CN" sz="1200" b="1" dirty="0" smtClean="0"/>
              <a:t>null;</a:t>
            </a:r>
          </a:p>
          <a:p>
            <a:r>
              <a:rPr lang="en-US" altLang="zh-CN" sz="1200" dirty="0" smtClean="0"/>
              <a:t>//Statement </a:t>
            </a:r>
            <a:r>
              <a:rPr lang="en-US" altLang="zh-CN" sz="1200" u="sng" dirty="0" smtClean="0"/>
              <a:t>stmt=null;</a:t>
            </a:r>
          </a:p>
          <a:p>
            <a:r>
              <a:rPr lang="en-US" altLang="zh-CN" sz="1200" dirty="0" err="1" smtClean="0"/>
              <a:t>ResultSet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rs</a:t>
            </a:r>
            <a:r>
              <a:rPr lang="en-US" altLang="zh-CN" sz="1200" dirty="0" smtClean="0"/>
              <a:t>=</a:t>
            </a:r>
            <a:r>
              <a:rPr lang="en-US" altLang="zh-CN" sz="1200" b="1" dirty="0" smtClean="0"/>
              <a:t>null;</a:t>
            </a:r>
          </a:p>
          <a:p>
            <a:r>
              <a:rPr lang="en-US" altLang="zh-CN" sz="1200" dirty="0" err="1" smtClean="0"/>
              <a:t>PreparedStatement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pstmt</a:t>
            </a:r>
            <a:r>
              <a:rPr lang="en-US" altLang="zh-CN" sz="1200" dirty="0" smtClean="0"/>
              <a:t>=</a:t>
            </a:r>
            <a:r>
              <a:rPr lang="en-US" altLang="zh-CN" sz="1200" b="1" dirty="0" smtClean="0"/>
              <a:t>null;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keyWord</a:t>
            </a:r>
            <a:r>
              <a:rPr lang="en-US" altLang="zh-CN" sz="1200" dirty="0" smtClean="0"/>
              <a:t>="</a:t>
            </a:r>
            <a:r>
              <a:rPr lang="zh-CN" altLang="en-US" sz="1200" dirty="0" smtClean="0"/>
              <a:t>王</a:t>
            </a:r>
            <a:r>
              <a:rPr lang="en-US" altLang="zh-CN" sz="1200" dirty="0" smtClean="0"/>
              <a:t>";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sql</a:t>
            </a:r>
            <a:r>
              <a:rPr lang="en-US" altLang="zh-CN" sz="1200" dirty="0" smtClean="0"/>
              <a:t>="select </a:t>
            </a:r>
            <a:r>
              <a:rPr lang="en-US" altLang="zh-CN" sz="1200" dirty="0" err="1" smtClean="0"/>
              <a:t>sno,sname,sage,ssex,sclass</a:t>
            </a:r>
            <a:r>
              <a:rPr lang="en-US" altLang="zh-CN" sz="1200" dirty="0" smtClean="0"/>
              <a:t> from student where </a:t>
            </a:r>
            <a:r>
              <a:rPr lang="en-US" altLang="zh-CN" sz="1200" dirty="0" err="1" smtClean="0"/>
              <a:t>sname</a:t>
            </a:r>
            <a:r>
              <a:rPr lang="en-US" altLang="zh-CN" sz="1200" dirty="0" smtClean="0"/>
              <a:t> like ?";</a:t>
            </a:r>
          </a:p>
          <a:p>
            <a:r>
              <a:rPr lang="en-US" altLang="zh-CN" sz="1200" dirty="0" err="1" smtClean="0"/>
              <a:t>Class.</a:t>
            </a:r>
            <a:r>
              <a:rPr lang="en-US" altLang="zh-CN" sz="1200" i="1" dirty="0" err="1" smtClean="0"/>
              <a:t>forName</a:t>
            </a:r>
            <a:r>
              <a:rPr lang="en-US" altLang="zh-CN" sz="1200" i="1" dirty="0" smtClean="0"/>
              <a:t>(DBDRIVER);</a:t>
            </a:r>
          </a:p>
          <a:p>
            <a:r>
              <a:rPr lang="en-US" altLang="zh-CN" sz="1200" dirty="0" err="1" smtClean="0"/>
              <a:t>conn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DriverManager.</a:t>
            </a:r>
            <a:r>
              <a:rPr lang="en-US" altLang="zh-CN" sz="1200" i="1" dirty="0" err="1" smtClean="0"/>
              <a:t>getConnection</a:t>
            </a:r>
            <a:r>
              <a:rPr lang="en-US" altLang="zh-CN" sz="1200" i="1" dirty="0" smtClean="0"/>
              <a:t>(DBURL,DBUSER,DBPASS);</a:t>
            </a:r>
          </a:p>
          <a:p>
            <a:r>
              <a:rPr lang="en-US" altLang="zh-CN" sz="1200" dirty="0" err="1" smtClean="0"/>
              <a:t>pstmt</a:t>
            </a:r>
            <a:r>
              <a:rPr lang="en-US" altLang="zh-CN" sz="1200" dirty="0" smtClean="0"/>
              <a:t> = </a:t>
            </a:r>
            <a:r>
              <a:rPr lang="en-US" altLang="zh-CN" sz="1200" dirty="0" err="1" smtClean="0"/>
              <a:t>conn.prepareStatement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sql</a:t>
            </a:r>
            <a:r>
              <a:rPr lang="en-US" altLang="zh-CN" sz="1200" dirty="0" smtClean="0"/>
              <a:t>) ;// </a:t>
            </a:r>
            <a:r>
              <a:rPr lang="zh-CN" altLang="en-US" sz="1200" dirty="0" smtClean="0"/>
              <a:t>实例化</a:t>
            </a:r>
            <a:r>
              <a:rPr lang="en-US" altLang="zh-CN" sz="1200" dirty="0" err="1" smtClean="0"/>
              <a:t>PreapredStatement</a:t>
            </a:r>
            <a:r>
              <a:rPr lang="zh-CN" altLang="en-US" sz="1200" dirty="0" smtClean="0"/>
              <a:t>对象</a:t>
            </a:r>
          </a:p>
          <a:p>
            <a:r>
              <a:rPr lang="en-US" altLang="zh-CN" sz="1200" dirty="0" err="1" smtClean="0"/>
              <a:t>pstmt.setString</a:t>
            </a:r>
            <a:r>
              <a:rPr lang="en-US" altLang="zh-CN" sz="1200" dirty="0" smtClean="0"/>
              <a:t>(1,"%"+</a:t>
            </a:r>
            <a:r>
              <a:rPr lang="en-US" altLang="zh-CN" sz="1200" dirty="0" err="1" smtClean="0"/>
              <a:t>keyWord</a:t>
            </a:r>
            <a:r>
              <a:rPr lang="en-US" altLang="zh-CN" sz="1200" dirty="0" smtClean="0"/>
              <a:t>+"%") ;</a:t>
            </a:r>
          </a:p>
          <a:p>
            <a:r>
              <a:rPr lang="en-US" altLang="zh-CN" sz="1200" dirty="0" err="1" smtClean="0"/>
              <a:t>rs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pstmt.executeQuery</a:t>
            </a:r>
            <a:r>
              <a:rPr lang="en-US" altLang="zh-CN" sz="1200" dirty="0" smtClean="0"/>
              <a:t>();</a:t>
            </a:r>
          </a:p>
          <a:p>
            <a:r>
              <a:rPr lang="en-US" altLang="zh-CN" sz="1200" b="1" dirty="0" smtClean="0"/>
              <a:t>while(</a:t>
            </a:r>
            <a:r>
              <a:rPr lang="en-US" altLang="zh-CN" sz="1200" b="1" dirty="0" err="1" smtClean="0"/>
              <a:t>rs.next</a:t>
            </a:r>
            <a:r>
              <a:rPr lang="en-US" altLang="zh-CN" sz="1200" b="1" dirty="0" smtClean="0"/>
              <a:t>()){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sno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(1);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sname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(2);</a:t>
            </a:r>
          </a:p>
          <a:p>
            <a:r>
              <a:rPr lang="en-US" altLang="zh-CN" sz="1200" b="1" dirty="0" err="1" smtClean="0"/>
              <a:t>int</a:t>
            </a:r>
            <a:r>
              <a:rPr lang="en-US" altLang="zh-CN" sz="1200" b="1" dirty="0" smtClean="0"/>
              <a:t> sage=</a:t>
            </a:r>
            <a:r>
              <a:rPr lang="en-US" altLang="zh-CN" sz="1200" b="1" dirty="0" err="1" smtClean="0"/>
              <a:t>rs.getInt</a:t>
            </a:r>
            <a:r>
              <a:rPr lang="en-US" altLang="zh-CN" sz="1200" b="1" dirty="0" smtClean="0"/>
              <a:t>(3);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ssex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(4);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sclass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(5);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学号</a:t>
            </a:r>
            <a:r>
              <a:rPr lang="en-US" altLang="zh-CN" sz="1200" i="1" dirty="0" smtClean="0"/>
              <a:t>:"+</a:t>
            </a:r>
            <a:r>
              <a:rPr lang="en-US" altLang="zh-CN" sz="1200" i="1" dirty="0" err="1" smtClean="0"/>
              <a:t>sno</a:t>
            </a:r>
            <a:r>
              <a:rPr lang="en-US" altLang="zh-CN" sz="1200" i="1" dirty="0" smtClean="0"/>
              <a:t>+",");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姓名</a:t>
            </a:r>
            <a:r>
              <a:rPr lang="en-US" altLang="zh-CN" sz="1200" i="1" dirty="0" smtClean="0"/>
              <a:t>:"+</a:t>
            </a:r>
            <a:r>
              <a:rPr lang="en-US" altLang="zh-CN" sz="1200" i="1" dirty="0" err="1" smtClean="0"/>
              <a:t>sname</a:t>
            </a:r>
            <a:r>
              <a:rPr lang="en-US" altLang="zh-CN" sz="1200" i="1" dirty="0" smtClean="0"/>
              <a:t>+"</a:t>
            </a:r>
            <a:r>
              <a:rPr lang="zh-CN" altLang="en-US" sz="1200" i="1" dirty="0" smtClean="0"/>
              <a:t>，</a:t>
            </a:r>
            <a:r>
              <a:rPr lang="en-US" altLang="zh-CN" sz="1200" i="1" dirty="0" smtClean="0"/>
              <a:t>");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年龄</a:t>
            </a:r>
            <a:r>
              <a:rPr lang="en-US" altLang="zh-CN" sz="1200" i="1" dirty="0" smtClean="0"/>
              <a:t>:"+sage+"</a:t>
            </a:r>
            <a:r>
              <a:rPr lang="zh-CN" altLang="en-US" sz="1200" i="1" dirty="0" smtClean="0"/>
              <a:t>，</a:t>
            </a:r>
            <a:r>
              <a:rPr lang="en-US" altLang="zh-CN" sz="1200" i="1" dirty="0" smtClean="0"/>
              <a:t>");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性别</a:t>
            </a:r>
            <a:r>
              <a:rPr lang="en-US" altLang="zh-CN" sz="1200" i="1" dirty="0" smtClean="0"/>
              <a:t>:"+</a:t>
            </a:r>
            <a:r>
              <a:rPr lang="en-US" altLang="zh-CN" sz="1200" i="1" dirty="0" err="1" smtClean="0"/>
              <a:t>ssex</a:t>
            </a:r>
            <a:r>
              <a:rPr lang="en-US" altLang="zh-CN" sz="1200" i="1" dirty="0" smtClean="0"/>
              <a:t>+"</a:t>
            </a:r>
            <a:r>
              <a:rPr lang="zh-CN" altLang="en-US" sz="1200" i="1" dirty="0" smtClean="0"/>
              <a:t>，</a:t>
            </a:r>
            <a:r>
              <a:rPr lang="en-US" altLang="zh-CN" sz="1200" i="1" dirty="0" smtClean="0"/>
              <a:t>");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out.println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班级</a:t>
            </a:r>
            <a:r>
              <a:rPr lang="en-US" altLang="zh-CN" sz="1200" i="1" dirty="0" smtClean="0"/>
              <a:t>:"+</a:t>
            </a:r>
            <a:r>
              <a:rPr lang="en-US" altLang="zh-CN" sz="1200" i="1" dirty="0" err="1" smtClean="0"/>
              <a:t>sclass</a:t>
            </a:r>
            <a:r>
              <a:rPr lang="en-US" altLang="zh-CN" sz="1200" i="1" dirty="0" smtClean="0"/>
              <a:t>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out.println</a:t>
            </a:r>
            <a:r>
              <a:rPr lang="en-US" altLang="zh-CN" sz="1200" i="1" dirty="0" smtClean="0"/>
              <a:t>("------------------------");</a:t>
            </a:r>
          </a:p>
          <a:p>
            <a:r>
              <a:rPr lang="en-US" altLang="zh-CN" sz="1200" dirty="0" smtClean="0"/>
              <a:t>}</a:t>
            </a:r>
          </a:p>
          <a:p>
            <a:r>
              <a:rPr lang="en-US" altLang="zh-CN" sz="1200" dirty="0" err="1" smtClean="0"/>
              <a:t>rs.close</a:t>
            </a:r>
            <a:r>
              <a:rPr lang="en-US" altLang="zh-CN" sz="1200" dirty="0" smtClean="0"/>
              <a:t>();</a:t>
            </a:r>
          </a:p>
          <a:p>
            <a:r>
              <a:rPr lang="en-US" altLang="zh-CN" sz="1200" dirty="0" err="1" smtClean="0"/>
              <a:t>pstmt.close</a:t>
            </a:r>
            <a:r>
              <a:rPr lang="en-US" altLang="zh-CN" sz="1200" dirty="0" smtClean="0"/>
              <a:t>();</a:t>
            </a:r>
          </a:p>
          <a:p>
            <a:r>
              <a:rPr lang="en-US" altLang="zh-CN" sz="1200" dirty="0" err="1" smtClean="0"/>
              <a:t>conn.close</a:t>
            </a:r>
            <a:r>
              <a:rPr lang="en-US" altLang="zh-CN" sz="1200" dirty="0" smtClean="0"/>
              <a:t>();</a:t>
            </a:r>
          </a:p>
          <a:p>
            <a:r>
              <a:rPr lang="en-US" altLang="zh-CN" sz="1200" dirty="0" smtClean="0"/>
              <a:t>}</a:t>
            </a:r>
          </a:p>
          <a:p>
            <a:r>
              <a:rPr lang="en-US" altLang="zh-CN" sz="1200" dirty="0" smtClean="0"/>
              <a:t>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506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用学号进行登陆验证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尝试与</a:t>
            </a:r>
            <a:r>
              <a:rPr lang="en-US" altLang="zh-CN" dirty="0" smtClean="0"/>
              <a:t>JSP</a:t>
            </a:r>
            <a:r>
              <a:rPr lang="zh-CN" altLang="en-US" dirty="0" smtClean="0"/>
              <a:t>结合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3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7158" y="142876"/>
            <a:ext cx="8229600" cy="65722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altLang="zh-CN" sz="2000" dirty="0" smtClean="0"/>
              <a:t>&lt;form action=</a:t>
            </a:r>
            <a:r>
              <a:rPr lang="en-US" altLang="zh-CN" sz="2000" i="1" dirty="0" smtClean="0"/>
              <a:t>"login_check.jsp" method="post"&gt;</a:t>
            </a:r>
          </a:p>
          <a:p>
            <a:pPr>
              <a:buNone/>
            </a:pPr>
            <a:r>
              <a:rPr lang="en-US" altLang="zh-CN" sz="2000" dirty="0" smtClean="0"/>
              <a:t>&lt;table border=</a:t>
            </a:r>
            <a:r>
              <a:rPr lang="en-US" altLang="zh-CN" sz="2000" i="1" dirty="0" smtClean="0"/>
              <a:t>"1"&gt;</a:t>
            </a:r>
          </a:p>
          <a:p>
            <a:pPr>
              <a:buNone/>
            </a:pP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&lt;td </a:t>
            </a:r>
            <a:r>
              <a:rPr lang="en-US" altLang="zh-CN" sz="2000" dirty="0" err="1" smtClean="0"/>
              <a:t>colspan</a:t>
            </a:r>
            <a:r>
              <a:rPr lang="en-US" altLang="zh-CN" sz="2000" dirty="0" smtClean="0"/>
              <a:t>=</a:t>
            </a:r>
            <a:r>
              <a:rPr lang="en-US" altLang="zh-CN" sz="2000" i="1" dirty="0" smtClean="0"/>
              <a:t>“2“&gt;</a:t>
            </a:r>
            <a:r>
              <a:rPr lang="zh-CN" altLang="en-US" sz="2000" dirty="0" smtClean="0"/>
              <a:t>用户登陆</a:t>
            </a:r>
            <a:r>
              <a:rPr lang="en-US" altLang="zh-CN" sz="2000" dirty="0" smtClean="0"/>
              <a:t>&lt;/td&gt;</a:t>
            </a:r>
          </a:p>
          <a:p>
            <a:pPr>
              <a:buNone/>
            </a:pPr>
            <a:r>
              <a:rPr lang="en-US" altLang="zh-CN" sz="2000" dirty="0" smtClean="0"/>
              <a:t>&lt;/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     &lt;td&gt;</a:t>
            </a:r>
            <a:r>
              <a:rPr lang="zh-CN" altLang="en-US" sz="2000" dirty="0" smtClean="0"/>
              <a:t>学号：</a:t>
            </a:r>
            <a:r>
              <a:rPr lang="en-US" altLang="zh-CN" sz="2000" dirty="0" smtClean="0"/>
              <a:t>&lt;/td&gt;</a:t>
            </a:r>
          </a:p>
          <a:p>
            <a:pPr>
              <a:buNone/>
            </a:pPr>
            <a:r>
              <a:rPr lang="en-US" altLang="zh-CN" sz="2000" dirty="0" smtClean="0"/>
              <a:t>           &lt;td&gt;&lt;input type=</a:t>
            </a:r>
            <a:r>
              <a:rPr lang="en-US" altLang="zh-CN" sz="2000" i="1" dirty="0" smtClean="0"/>
              <a:t>"text" name="</a:t>
            </a:r>
            <a:r>
              <a:rPr lang="en-US" altLang="zh-CN" sz="2000" i="1" dirty="0" err="1" smtClean="0"/>
              <a:t>sno</a:t>
            </a:r>
            <a:r>
              <a:rPr lang="en-US" altLang="zh-CN" sz="2000" i="1" dirty="0" smtClean="0"/>
              <a:t>"&gt;&lt;/td&gt;</a:t>
            </a:r>
          </a:p>
          <a:p>
            <a:pPr>
              <a:buNone/>
            </a:pPr>
            <a:r>
              <a:rPr lang="en-US" altLang="zh-CN" sz="2000" dirty="0" smtClean="0"/>
              <a:t>&lt;/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     &lt;td&gt;</a:t>
            </a:r>
            <a:r>
              <a:rPr lang="zh-CN" altLang="en-US" sz="2000" dirty="0" smtClean="0"/>
              <a:t>姓名：</a:t>
            </a:r>
            <a:r>
              <a:rPr lang="en-US" altLang="zh-CN" sz="2000" dirty="0" smtClean="0"/>
              <a:t>&lt;/td&gt;</a:t>
            </a:r>
          </a:p>
          <a:p>
            <a:pPr>
              <a:buNone/>
            </a:pPr>
            <a:r>
              <a:rPr lang="en-US" altLang="zh-CN" sz="2000" dirty="0" smtClean="0"/>
              <a:t>            &lt; td&gt;&lt;input type=</a:t>
            </a:r>
            <a:r>
              <a:rPr lang="en-US" altLang="zh-CN" sz="2000" i="1" dirty="0" smtClean="0"/>
              <a:t>"text" name="</a:t>
            </a:r>
            <a:r>
              <a:rPr lang="en-US" altLang="zh-CN" sz="2000" i="1" dirty="0" err="1" smtClean="0"/>
              <a:t>sname</a:t>
            </a:r>
            <a:r>
              <a:rPr lang="en-US" altLang="zh-CN" sz="2000" i="1" dirty="0" smtClean="0"/>
              <a:t>"&gt;&lt;/td&gt;</a:t>
            </a:r>
          </a:p>
          <a:p>
            <a:pPr>
              <a:buNone/>
            </a:pPr>
            <a:r>
              <a:rPr lang="en-US" altLang="zh-CN" sz="2000" dirty="0" smtClean="0"/>
              <a:t>&lt;/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     &lt;td </a:t>
            </a:r>
            <a:r>
              <a:rPr lang="en-US" altLang="zh-CN" sz="2000" dirty="0" err="1" smtClean="0"/>
              <a:t>colspan</a:t>
            </a:r>
            <a:r>
              <a:rPr lang="en-US" altLang="zh-CN" sz="2000" dirty="0" smtClean="0"/>
              <a:t>=</a:t>
            </a:r>
            <a:r>
              <a:rPr lang="en-US" altLang="zh-CN" sz="2000" i="1" dirty="0" smtClean="0"/>
              <a:t>"2"&gt;</a:t>
            </a:r>
          </a:p>
          <a:p>
            <a:pPr>
              <a:buNone/>
            </a:pPr>
            <a:r>
              <a:rPr lang="en-US" altLang="zh-CN" sz="2000" dirty="0" smtClean="0"/>
              <a:t>           &lt;input type=</a:t>
            </a:r>
            <a:r>
              <a:rPr lang="en-US" altLang="zh-CN" sz="2000" i="1" dirty="0" smtClean="0"/>
              <a:t>"submit" value="</a:t>
            </a:r>
            <a:r>
              <a:rPr lang="zh-CN" altLang="en-US" sz="2000" i="1" dirty="0" smtClean="0"/>
              <a:t>登陆</a:t>
            </a:r>
            <a:r>
              <a:rPr lang="en-US" altLang="zh-CN" sz="2000" i="1" dirty="0" smtClean="0"/>
              <a:t>"&gt;</a:t>
            </a:r>
          </a:p>
          <a:p>
            <a:pPr>
              <a:buNone/>
            </a:pPr>
            <a:r>
              <a:rPr lang="en-US" altLang="zh-CN" sz="2000" dirty="0" smtClean="0"/>
              <a:t>        &lt;input type=</a:t>
            </a:r>
            <a:r>
              <a:rPr lang="en-US" altLang="zh-CN" sz="2000" i="1" dirty="0" smtClean="0"/>
              <a:t>"reset" value="</a:t>
            </a:r>
            <a:r>
              <a:rPr lang="zh-CN" altLang="en-US" sz="2000" i="1" dirty="0" smtClean="0"/>
              <a:t>重置</a:t>
            </a:r>
            <a:r>
              <a:rPr lang="en-US" altLang="zh-CN" sz="2000" i="1" dirty="0" smtClean="0"/>
              <a:t>"&gt;</a:t>
            </a:r>
          </a:p>
          <a:p>
            <a:pPr>
              <a:buNone/>
            </a:pPr>
            <a:r>
              <a:rPr lang="en-US" altLang="zh-CN" sz="2000" dirty="0" smtClean="0"/>
              <a:t>            &lt;/td&gt;</a:t>
            </a:r>
          </a:p>
          <a:p>
            <a:pPr>
              <a:buNone/>
            </a:pPr>
            <a:r>
              <a:rPr lang="en-US" altLang="zh-CN" sz="2000" dirty="0" smtClean="0"/>
              <a:t>&lt;/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&lt;/table&gt;</a:t>
            </a:r>
          </a:p>
          <a:p>
            <a:pPr>
              <a:buNone/>
            </a:pPr>
            <a:r>
              <a:rPr lang="en-US" altLang="zh-CN" sz="2000" dirty="0" smtClean="0"/>
              <a:t>&lt;/form&gt;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6429388" y="714356"/>
            <a:ext cx="12105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09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00892" y="285728"/>
            <a:ext cx="1912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login_check.jsp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8596" y="714356"/>
            <a:ext cx="821537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/>
              <a:t>&lt;%!	// </a:t>
            </a:r>
            <a:r>
              <a:rPr lang="zh-CN" altLang="en-US" b="1" dirty="0" smtClean="0"/>
              <a:t>定义若干个数据库的连接常量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smtClean="0"/>
              <a:t>public static final String DBDRIVER = "</a:t>
            </a:r>
            <a:r>
              <a:rPr lang="en-US" altLang="zh-CN" b="1" dirty="0" err="1" smtClean="0"/>
              <a:t>org.gjt.mm.mysql.Driver</a:t>
            </a:r>
            <a:r>
              <a:rPr lang="en-US" altLang="zh-CN" b="1" dirty="0" smtClean="0"/>
              <a:t>" ;</a:t>
            </a:r>
          </a:p>
          <a:p>
            <a:r>
              <a:rPr lang="en-US" altLang="zh-CN" b="1" dirty="0" smtClean="0"/>
              <a:t>	public static final String DBURL = "</a:t>
            </a:r>
            <a:r>
              <a:rPr lang="en-US" altLang="zh-CN" b="1" dirty="0" err="1" smtClean="0"/>
              <a:t>jdbc:mysql</a:t>
            </a:r>
            <a:r>
              <a:rPr lang="en-US" altLang="zh-CN" b="1" smtClean="0"/>
              <a:t>://localhost:3306/test1" </a:t>
            </a:r>
            <a:r>
              <a:rPr lang="en-US" altLang="zh-CN" b="1" dirty="0" smtClean="0"/>
              <a:t>;</a:t>
            </a:r>
          </a:p>
          <a:p>
            <a:r>
              <a:rPr lang="en-US" altLang="zh-CN" b="1" dirty="0" smtClean="0"/>
              <a:t>	public static final String DBUSER = "root" ;</a:t>
            </a:r>
          </a:p>
          <a:p>
            <a:r>
              <a:rPr lang="en-US" altLang="zh-CN" b="1" dirty="0" smtClean="0"/>
              <a:t>	public static final String DBPASS = "</a:t>
            </a:r>
            <a:r>
              <a:rPr lang="en-US" altLang="zh-CN" b="1" dirty="0" err="1" smtClean="0"/>
              <a:t>mysqladmin</a:t>
            </a:r>
            <a:r>
              <a:rPr lang="en-US" altLang="zh-CN" b="1" dirty="0" smtClean="0"/>
              <a:t>" ;</a:t>
            </a:r>
          </a:p>
          <a:p>
            <a:r>
              <a:rPr lang="en-US" altLang="zh-CN" b="1" dirty="0" smtClean="0"/>
              <a:t>%&gt;</a:t>
            </a:r>
          </a:p>
          <a:p>
            <a:r>
              <a:rPr lang="en-US" altLang="zh-CN" b="1" dirty="0" smtClean="0"/>
              <a:t>&lt;%</a:t>
            </a:r>
          </a:p>
          <a:p>
            <a:r>
              <a:rPr lang="en-US" altLang="zh-CN" b="1" dirty="0" smtClean="0"/>
              <a:t>	Connection </a:t>
            </a:r>
            <a:r>
              <a:rPr lang="en-US" altLang="zh-CN" b="1" dirty="0" err="1" smtClean="0"/>
              <a:t>conn</a:t>
            </a:r>
            <a:r>
              <a:rPr lang="en-US" altLang="zh-CN" b="1" dirty="0" smtClean="0"/>
              <a:t> = null ;		// </a:t>
            </a:r>
            <a:r>
              <a:rPr lang="zh-CN" altLang="en-US" b="1" dirty="0" smtClean="0"/>
              <a:t>数据库连接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err="1" smtClean="0"/>
              <a:t>PreparedStatement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pstmt</a:t>
            </a:r>
            <a:r>
              <a:rPr lang="en-US" altLang="zh-CN" b="1" dirty="0" smtClean="0"/>
              <a:t> = null ;	// </a:t>
            </a:r>
            <a:r>
              <a:rPr lang="zh-CN" altLang="en-US" b="1" dirty="0" smtClean="0"/>
              <a:t>数据库预处理操作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err="1" smtClean="0"/>
              <a:t>ResultSet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rs</a:t>
            </a:r>
            <a:r>
              <a:rPr lang="en-US" altLang="zh-CN" b="1" dirty="0" smtClean="0"/>
              <a:t> = null ;		// </a:t>
            </a:r>
            <a:r>
              <a:rPr lang="zh-CN" altLang="en-US" b="1" dirty="0" smtClean="0"/>
              <a:t>查询要处理结果集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err="1" smtClean="0"/>
              <a:t>boolean</a:t>
            </a:r>
            <a:r>
              <a:rPr lang="en-US" altLang="zh-CN" b="1" dirty="0" smtClean="0"/>
              <a:t> flag = false ;	// </a:t>
            </a:r>
            <a:r>
              <a:rPr lang="zh-CN" altLang="en-US" b="1" dirty="0" smtClean="0"/>
              <a:t>保存标记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smtClean="0"/>
              <a:t>String name = null ;	// </a:t>
            </a:r>
            <a:r>
              <a:rPr lang="zh-CN" altLang="en-US" b="1" dirty="0" smtClean="0"/>
              <a:t>保存真实姓名</a:t>
            </a:r>
          </a:p>
          <a:p>
            <a:r>
              <a:rPr lang="en-US" altLang="zh-CN" b="1" dirty="0" smtClean="0"/>
              <a:t>%&gt;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245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&lt;</a:t>
            </a:r>
            <a:r>
              <a:rPr lang="en-US" altLang="zh-CN" dirty="0" err="1" smtClean="0">
                <a:solidFill>
                  <a:srgbClr val="FF0000"/>
                </a:solidFill>
              </a:rPr>
              <a:t>jsp:useBean</a:t>
            </a:r>
            <a:r>
              <a:rPr lang="en-US" altLang="zh-CN" dirty="0" smtClean="0">
                <a:solidFill>
                  <a:srgbClr val="FF0000"/>
                </a:solidFill>
              </a:rPr>
              <a:t> id=</a:t>
            </a:r>
            <a:r>
              <a:rPr lang="en-US" altLang="zh-CN" i="1" dirty="0" smtClean="0">
                <a:solidFill>
                  <a:srgbClr val="FF0000"/>
                </a:solidFill>
              </a:rPr>
              <a:t>"simple" scope="page" class="ch7.SimpleBean"/&gt;</a:t>
            </a:r>
          </a:p>
          <a:p>
            <a:pPr>
              <a:buNone/>
            </a:pPr>
            <a:r>
              <a:rPr lang="en-US" altLang="zh-CN" dirty="0" smtClean="0"/>
              <a:t>&lt;body&gt;</a:t>
            </a:r>
          </a:p>
          <a:p>
            <a:pPr>
              <a:buNone/>
            </a:pPr>
            <a:r>
              <a:rPr lang="en-US" altLang="zh-CN" dirty="0" smtClean="0"/>
              <a:t>&lt;%</a:t>
            </a:r>
          </a:p>
          <a:p>
            <a:pPr>
              <a:buNone/>
            </a:pPr>
            <a:r>
              <a:rPr lang="en-US" altLang="zh-CN" dirty="0" err="1" smtClean="0"/>
              <a:t>simple.setName</a:t>
            </a:r>
            <a:r>
              <a:rPr lang="en-US" altLang="zh-CN" dirty="0" smtClean="0"/>
              <a:t>("</a:t>
            </a:r>
            <a:r>
              <a:rPr lang="zh-CN" altLang="en-US" dirty="0" smtClean="0"/>
              <a:t>赵莹</a:t>
            </a:r>
            <a:r>
              <a:rPr lang="en-US" altLang="zh-CN" dirty="0" smtClean="0"/>
              <a:t>") ;</a:t>
            </a:r>
          </a:p>
          <a:p>
            <a:pPr>
              <a:buNone/>
            </a:pPr>
            <a:r>
              <a:rPr lang="en-US" altLang="zh-CN" dirty="0" err="1" smtClean="0"/>
              <a:t>simple.setAge</a:t>
            </a:r>
            <a:r>
              <a:rPr lang="en-US" altLang="zh-CN" dirty="0" smtClean="0"/>
              <a:t>(30) ;</a:t>
            </a:r>
          </a:p>
          <a:p>
            <a:pPr>
              <a:buNone/>
            </a:pPr>
            <a:r>
              <a:rPr lang="en-US" altLang="zh-CN" dirty="0" smtClean="0"/>
              <a:t>%&gt;</a:t>
            </a:r>
          </a:p>
          <a:p>
            <a:pPr>
              <a:buNone/>
            </a:pPr>
            <a:r>
              <a:rPr lang="en-US" altLang="zh-CN" dirty="0" smtClean="0"/>
              <a:t>&lt;h3&gt;</a:t>
            </a:r>
            <a:r>
              <a:rPr lang="zh-CN" altLang="en-US" dirty="0" smtClean="0"/>
              <a:t>姓名：</a:t>
            </a:r>
            <a:r>
              <a:rPr lang="en-US" altLang="zh-CN" dirty="0" smtClean="0"/>
              <a:t>&lt;%=</a:t>
            </a:r>
            <a:r>
              <a:rPr lang="en-US" altLang="zh-CN" dirty="0" err="1" smtClean="0"/>
              <a:t>simple.getName</a:t>
            </a:r>
            <a:r>
              <a:rPr lang="en-US" altLang="zh-CN" dirty="0" smtClean="0"/>
              <a:t>()%&gt;&lt;/h3&gt;</a:t>
            </a:r>
          </a:p>
          <a:p>
            <a:pPr>
              <a:buNone/>
            </a:pPr>
            <a:r>
              <a:rPr lang="en-US" altLang="zh-CN" dirty="0" smtClean="0"/>
              <a:t>&lt;h3&gt;</a:t>
            </a:r>
            <a:r>
              <a:rPr lang="zh-CN" altLang="en-US" dirty="0" smtClean="0"/>
              <a:t>年龄：</a:t>
            </a:r>
            <a:r>
              <a:rPr lang="en-US" altLang="zh-CN" dirty="0" smtClean="0"/>
              <a:t>&lt;%=</a:t>
            </a:r>
            <a:r>
              <a:rPr lang="en-US" altLang="zh-CN" dirty="0" err="1" smtClean="0"/>
              <a:t>simple.getAge</a:t>
            </a:r>
            <a:r>
              <a:rPr lang="en-US" altLang="zh-CN" dirty="0" smtClean="0"/>
              <a:t>()%&gt;&lt;/h3&gt;</a:t>
            </a:r>
          </a:p>
          <a:p>
            <a:pPr>
              <a:buNone/>
            </a:pPr>
            <a:r>
              <a:rPr lang="en-US" altLang="zh-CN" dirty="0" smtClean="0"/>
              <a:t>&lt;/body&gt;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use_bean_demo2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8596" y="285728"/>
            <a:ext cx="8429684" cy="635795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altLang="zh-CN" sz="2000" b="1" dirty="0" smtClean="0"/>
              <a:t>try{</a:t>
            </a:r>
          </a:p>
          <a:p>
            <a:pPr>
              <a:buNone/>
            </a:pPr>
            <a:r>
              <a:rPr lang="en-US" altLang="zh-CN" sz="2000" dirty="0" smtClean="0"/>
              <a:t>%&gt;</a:t>
            </a:r>
          </a:p>
          <a:p>
            <a:pPr>
              <a:buNone/>
            </a:pPr>
            <a:r>
              <a:rPr lang="en-US" altLang="zh-CN" sz="2000" dirty="0" smtClean="0"/>
              <a:t>&lt;%</a:t>
            </a:r>
          </a:p>
          <a:p>
            <a:pPr>
              <a:buNone/>
            </a:pPr>
            <a:r>
              <a:rPr lang="en-US" altLang="zh-CN" sz="2000" dirty="0" err="1" smtClean="0"/>
              <a:t>Class.forName</a:t>
            </a:r>
            <a:r>
              <a:rPr lang="en-US" altLang="zh-CN" sz="2000" dirty="0" smtClean="0"/>
              <a:t>(DBDRIVER) ;</a:t>
            </a:r>
          </a:p>
          <a:p>
            <a:pPr>
              <a:buNone/>
            </a:pPr>
            <a:r>
              <a:rPr lang="en-US" altLang="zh-CN" sz="2000" dirty="0" err="1" smtClean="0"/>
              <a:t>conn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DriverManager.getConnection</a:t>
            </a:r>
            <a:r>
              <a:rPr lang="en-US" altLang="zh-CN" sz="2000" dirty="0" smtClean="0"/>
              <a:t>(DBURL,DBUSER,DBPASS) ;</a:t>
            </a:r>
          </a:p>
          <a:p>
            <a:pPr>
              <a:buNone/>
            </a:pPr>
            <a:r>
              <a:rPr lang="en-US" altLang="zh-CN" sz="2000" dirty="0" smtClean="0"/>
              <a:t>String 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 = "SELECT </a:t>
            </a:r>
            <a:r>
              <a:rPr lang="en-US" altLang="zh-CN" sz="2000" dirty="0" err="1" smtClean="0"/>
              <a:t>sname</a:t>
            </a:r>
            <a:r>
              <a:rPr lang="en-US" altLang="zh-CN" sz="2000" dirty="0" smtClean="0"/>
              <a:t> FROM student WHERE </a:t>
            </a:r>
            <a:r>
              <a:rPr lang="en-US" altLang="zh-CN" sz="2000" dirty="0" err="1" smtClean="0"/>
              <a:t>sno</a:t>
            </a:r>
            <a:r>
              <a:rPr lang="en-US" altLang="zh-CN" sz="2000" dirty="0" smtClean="0"/>
              <a:t>=? AND </a:t>
            </a:r>
            <a:r>
              <a:rPr lang="en-US" altLang="zh-CN" sz="2000" dirty="0" err="1" smtClean="0"/>
              <a:t>sname</a:t>
            </a:r>
            <a:r>
              <a:rPr lang="en-US" altLang="zh-CN" sz="2000" dirty="0" smtClean="0"/>
              <a:t>=?" ;</a:t>
            </a:r>
          </a:p>
          <a:p>
            <a:pPr>
              <a:buNone/>
            </a:pPr>
            <a:r>
              <a:rPr lang="en-US" altLang="zh-CN" sz="2000" dirty="0" err="1" smtClean="0"/>
              <a:t>pstmt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conn.prepareStatement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) ;</a:t>
            </a:r>
          </a:p>
          <a:p>
            <a:pPr>
              <a:buNone/>
            </a:pPr>
            <a:r>
              <a:rPr lang="en-US" altLang="zh-CN" sz="2000" dirty="0" err="1" smtClean="0"/>
              <a:t>pstmt.setString</a:t>
            </a:r>
            <a:r>
              <a:rPr lang="en-US" altLang="zh-CN" sz="2000" dirty="0" smtClean="0"/>
              <a:t>(1,request.getParameter("</a:t>
            </a:r>
            <a:r>
              <a:rPr lang="en-US" altLang="zh-CN" sz="2000" dirty="0" err="1" smtClean="0"/>
              <a:t>sno</a:t>
            </a:r>
            <a:r>
              <a:rPr lang="en-US" altLang="zh-CN" sz="2000" dirty="0" smtClean="0"/>
              <a:t>")) ;</a:t>
            </a:r>
          </a:p>
          <a:p>
            <a:pPr>
              <a:buNone/>
            </a:pPr>
            <a:r>
              <a:rPr lang="en-US" altLang="zh-CN" sz="2000" dirty="0" err="1" smtClean="0"/>
              <a:t>pstmt.setString</a:t>
            </a:r>
            <a:r>
              <a:rPr lang="en-US" altLang="zh-CN" sz="2000" dirty="0" smtClean="0"/>
              <a:t>(2,request.getParameter("</a:t>
            </a:r>
            <a:r>
              <a:rPr lang="en-US" altLang="zh-CN" sz="2000" dirty="0" err="1" smtClean="0"/>
              <a:t>sname</a:t>
            </a:r>
            <a:r>
              <a:rPr lang="en-US" altLang="zh-CN" sz="2000" dirty="0" smtClean="0"/>
              <a:t>")) ;</a:t>
            </a:r>
          </a:p>
          <a:p>
            <a:pPr>
              <a:buNone/>
            </a:pPr>
            <a:r>
              <a:rPr lang="en-US" altLang="zh-CN" sz="2000" dirty="0" err="1" smtClean="0"/>
              <a:t>rs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pstmt.executeQuery</a:t>
            </a:r>
            <a:r>
              <a:rPr lang="en-US" altLang="zh-CN" sz="2000" dirty="0" smtClean="0"/>
              <a:t>() ;// </a:t>
            </a:r>
            <a:r>
              <a:rPr lang="zh-CN" altLang="en-US" sz="2000" dirty="0" smtClean="0"/>
              <a:t>查询</a:t>
            </a:r>
          </a:p>
          <a:p>
            <a:pPr>
              <a:buNone/>
            </a:pPr>
            <a:endParaRPr lang="zh-CN" altLang="en-US" sz="2000" dirty="0" smtClean="0"/>
          </a:p>
        </p:txBody>
      </p:sp>
      <p:sp>
        <p:nvSpPr>
          <p:cNvPr id="4" name="矩形 3"/>
          <p:cNvSpPr/>
          <p:nvPr/>
        </p:nvSpPr>
        <p:spPr>
          <a:xfrm>
            <a:off x="7000892" y="285728"/>
            <a:ext cx="1912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login_check.jsp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20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4400" y="357166"/>
            <a:ext cx="8229600" cy="62865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CN" sz="2800" b="1" dirty="0" smtClean="0"/>
              <a:t>if(</a:t>
            </a:r>
            <a:r>
              <a:rPr lang="en-US" altLang="zh-CN" sz="2800" b="1" dirty="0" err="1" smtClean="0"/>
              <a:t>rs.next</a:t>
            </a:r>
            <a:r>
              <a:rPr lang="en-US" altLang="zh-CN" sz="2800" b="1" dirty="0" smtClean="0"/>
              <a:t>()){// </a:t>
            </a:r>
            <a:r>
              <a:rPr lang="zh-CN" altLang="en-US" sz="2800" b="1" dirty="0" smtClean="0"/>
              <a:t>如果有数据，则可以执行</a:t>
            </a:r>
          </a:p>
          <a:p>
            <a:pPr>
              <a:buNone/>
            </a:pPr>
            <a:r>
              <a:rPr lang="en-US" altLang="zh-CN" sz="2800" dirty="0" smtClean="0"/>
              <a:t>flag = </a:t>
            </a:r>
            <a:r>
              <a:rPr lang="en-US" altLang="zh-CN" sz="2800" b="1" dirty="0" smtClean="0"/>
              <a:t>true ;//  </a:t>
            </a:r>
            <a:r>
              <a:rPr lang="zh-CN" altLang="en-US" sz="2800" b="1" dirty="0" smtClean="0"/>
              <a:t>表示登陆成功</a:t>
            </a:r>
          </a:p>
          <a:p>
            <a:pPr>
              <a:buNone/>
            </a:pPr>
            <a:r>
              <a:rPr lang="en-US" altLang="zh-CN" sz="2800" dirty="0" smtClean="0"/>
              <a:t>name = </a:t>
            </a:r>
            <a:r>
              <a:rPr lang="en-US" altLang="zh-CN" sz="2800" dirty="0" err="1" smtClean="0"/>
              <a:t>rs.getString</a:t>
            </a:r>
            <a:r>
              <a:rPr lang="en-US" altLang="zh-CN" sz="2800" dirty="0" smtClean="0"/>
              <a:t>(1) ;</a:t>
            </a:r>
          </a:p>
          <a:p>
            <a:pPr>
              <a:buNone/>
            </a:pPr>
            <a:endParaRPr lang="zh-CN" altLang="en-US" sz="2800" dirty="0" smtClean="0"/>
          </a:p>
          <a:p>
            <a:pPr>
              <a:buNone/>
            </a:pPr>
            <a:r>
              <a:rPr lang="en-US" altLang="zh-CN" sz="2800" dirty="0" smtClean="0"/>
              <a:t>}</a:t>
            </a:r>
          </a:p>
          <a:p>
            <a:pPr>
              <a:buNone/>
            </a:pPr>
            <a:r>
              <a:rPr lang="en-US" altLang="zh-CN" sz="2800" dirty="0" smtClean="0"/>
              <a:t>%&gt;</a:t>
            </a:r>
          </a:p>
          <a:p>
            <a:pPr>
              <a:buNone/>
            </a:pPr>
            <a:r>
              <a:rPr lang="en-US" altLang="zh-CN" sz="2800" dirty="0" smtClean="0"/>
              <a:t>&lt;%</a:t>
            </a:r>
          </a:p>
          <a:p>
            <a:pPr>
              <a:buNone/>
            </a:pPr>
            <a:r>
              <a:rPr lang="en-US" altLang="zh-CN" sz="2800" dirty="0" smtClean="0"/>
              <a:t>}</a:t>
            </a:r>
            <a:r>
              <a:rPr lang="en-US" altLang="zh-CN" sz="2800" b="1" dirty="0" smtClean="0"/>
              <a:t>catch(Exception e){</a:t>
            </a:r>
          </a:p>
          <a:p>
            <a:pPr>
              <a:buNone/>
            </a:pPr>
            <a:r>
              <a:rPr lang="en-US" altLang="zh-CN" sz="2800" dirty="0" err="1" smtClean="0"/>
              <a:t>e.printStackTrace</a:t>
            </a:r>
            <a:r>
              <a:rPr lang="en-US" altLang="zh-CN" sz="2800" dirty="0" smtClean="0"/>
              <a:t>() ;</a:t>
            </a:r>
          </a:p>
          <a:p>
            <a:pPr>
              <a:buNone/>
            </a:pPr>
            <a:r>
              <a:rPr lang="en-US" altLang="zh-CN" sz="2800" dirty="0" smtClean="0"/>
              <a:t>}</a:t>
            </a:r>
          </a:p>
          <a:p>
            <a:pPr>
              <a:buNone/>
            </a:pPr>
            <a:r>
              <a:rPr lang="en-US" altLang="zh-CN" sz="2800" b="1" dirty="0" smtClean="0"/>
              <a:t>finally{</a:t>
            </a:r>
          </a:p>
          <a:p>
            <a:pPr>
              <a:buNone/>
            </a:pPr>
            <a:r>
              <a:rPr lang="en-US" altLang="zh-CN" sz="2800" b="1" dirty="0" smtClean="0"/>
              <a:t>try{</a:t>
            </a:r>
          </a:p>
          <a:p>
            <a:pPr>
              <a:buNone/>
            </a:pPr>
            <a:r>
              <a:rPr lang="en-US" altLang="zh-CN" sz="2800" dirty="0" err="1" smtClean="0"/>
              <a:t>rs.close</a:t>
            </a:r>
            <a:r>
              <a:rPr lang="en-US" altLang="zh-CN" sz="2800" dirty="0" smtClean="0"/>
              <a:t>() ;</a:t>
            </a:r>
          </a:p>
          <a:p>
            <a:pPr>
              <a:buNone/>
            </a:pPr>
            <a:r>
              <a:rPr lang="en-US" altLang="zh-CN" sz="2800" dirty="0" err="1" smtClean="0"/>
              <a:t>pstmt.close</a:t>
            </a:r>
            <a:r>
              <a:rPr lang="en-US" altLang="zh-CN" sz="2800" dirty="0" smtClean="0"/>
              <a:t>() ;</a:t>
            </a:r>
          </a:p>
          <a:p>
            <a:pPr>
              <a:buNone/>
            </a:pPr>
            <a:r>
              <a:rPr lang="en-US" altLang="zh-CN" sz="2800" dirty="0" err="1" smtClean="0"/>
              <a:t>conn.close</a:t>
            </a:r>
            <a:r>
              <a:rPr lang="en-US" altLang="zh-CN" sz="2800" dirty="0" smtClean="0"/>
              <a:t>() ;</a:t>
            </a:r>
          </a:p>
          <a:p>
            <a:pPr>
              <a:buNone/>
            </a:pPr>
            <a:r>
              <a:rPr lang="en-US" altLang="zh-CN" sz="2800" dirty="0" smtClean="0"/>
              <a:t>} </a:t>
            </a:r>
            <a:r>
              <a:rPr lang="en-US" altLang="zh-CN" sz="2800" b="1" dirty="0" smtClean="0"/>
              <a:t>catch(Exception e){}</a:t>
            </a:r>
          </a:p>
          <a:p>
            <a:pPr>
              <a:buNone/>
            </a:pPr>
            <a:r>
              <a:rPr lang="en-US" altLang="zh-CN" sz="2800" dirty="0" smtClean="0"/>
              <a:t>}</a:t>
            </a:r>
            <a:endParaRPr lang="zh-CN" altLang="en-US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000892" y="285728"/>
            <a:ext cx="1912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login_check.jsp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17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8662" y="1166843"/>
            <a:ext cx="72152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&lt;%</a:t>
            </a:r>
          </a:p>
          <a:p>
            <a:r>
              <a:rPr lang="en-US" altLang="zh-CN" b="1" dirty="0" smtClean="0"/>
              <a:t>if(flag){// </a:t>
            </a:r>
            <a:r>
              <a:rPr lang="zh-CN" altLang="en-US" b="1" dirty="0" smtClean="0"/>
              <a:t>登陆成功</a:t>
            </a:r>
          </a:p>
          <a:p>
            <a:r>
              <a:rPr lang="en-US" altLang="zh-CN" dirty="0" smtClean="0"/>
              <a:t>%&gt;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jsp:forward</a:t>
            </a:r>
            <a:r>
              <a:rPr lang="en-US" altLang="zh-CN" dirty="0" smtClean="0"/>
              <a:t> page=</a:t>
            </a:r>
            <a:r>
              <a:rPr lang="en-US" altLang="zh-CN" i="1" dirty="0" smtClean="0"/>
              <a:t>"login_success.jsp"&gt;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jsp:param</a:t>
            </a:r>
            <a:r>
              <a:rPr lang="en-US" altLang="zh-CN" dirty="0" smtClean="0"/>
              <a:t> name=</a:t>
            </a:r>
            <a:r>
              <a:rPr lang="en-US" altLang="zh-CN" i="1" dirty="0" smtClean="0"/>
              <a:t>"</a:t>
            </a:r>
            <a:r>
              <a:rPr lang="en-US" altLang="zh-CN" i="1" dirty="0" err="1" smtClean="0"/>
              <a:t>uname</a:t>
            </a:r>
            <a:r>
              <a:rPr lang="en-US" altLang="zh-CN" i="1" dirty="0" smtClean="0"/>
              <a:t>" value="&lt;%=name%&gt;"/&gt;</a:t>
            </a:r>
          </a:p>
          <a:p>
            <a:r>
              <a:rPr lang="en-US" altLang="zh-CN" dirty="0" smtClean="0"/>
              <a:t>&lt;/</a:t>
            </a:r>
            <a:r>
              <a:rPr lang="en-US" altLang="zh-CN" dirty="0" err="1" smtClean="0"/>
              <a:t>jsp:forward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&lt;%</a:t>
            </a:r>
          </a:p>
          <a:p>
            <a:r>
              <a:rPr lang="en-US" altLang="zh-CN" dirty="0" smtClean="0"/>
              <a:t>} </a:t>
            </a:r>
            <a:r>
              <a:rPr lang="en-US" altLang="zh-CN" b="1" dirty="0" smtClean="0"/>
              <a:t>else {// </a:t>
            </a:r>
            <a:r>
              <a:rPr lang="zh-CN" altLang="en-US" b="1" dirty="0" smtClean="0"/>
              <a:t>登陆失败</a:t>
            </a:r>
          </a:p>
          <a:p>
            <a:r>
              <a:rPr lang="en-US" altLang="zh-CN" dirty="0" smtClean="0"/>
              <a:t>%&gt;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jsp:forward</a:t>
            </a:r>
            <a:r>
              <a:rPr lang="en-US" altLang="zh-CN" dirty="0" smtClean="0"/>
              <a:t> page=</a:t>
            </a:r>
            <a:r>
              <a:rPr lang="en-US" altLang="zh-CN" i="1" dirty="0" smtClean="0"/>
              <a:t>"login_failure.jsp"/&gt;</a:t>
            </a:r>
          </a:p>
          <a:p>
            <a:r>
              <a:rPr lang="en-US" altLang="zh-CN" dirty="0" smtClean="0"/>
              <a:t>&lt;%</a:t>
            </a:r>
          </a:p>
          <a:p>
            <a:r>
              <a:rPr lang="en-US" altLang="zh-CN" dirty="0" smtClean="0"/>
              <a:t>}</a:t>
            </a:r>
          </a:p>
          <a:p>
            <a:r>
              <a:rPr lang="en-US" altLang="zh-CN" dirty="0" smtClean="0"/>
              <a:t>%&gt;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00892" y="285728"/>
            <a:ext cx="1912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login_check.jsp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8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571481"/>
            <a:ext cx="8229600" cy="207170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&lt;h1&gt;</a:t>
            </a:r>
            <a:r>
              <a:rPr lang="zh-CN" altLang="en-US" dirty="0" smtClean="0"/>
              <a:t>登陆操作</a:t>
            </a:r>
            <a:r>
              <a:rPr lang="en-US" altLang="zh-CN" dirty="0" smtClean="0"/>
              <a:t>&lt;/h1&gt;</a:t>
            </a:r>
          </a:p>
          <a:p>
            <a:pPr>
              <a:buNone/>
            </a:pPr>
            <a:r>
              <a:rPr lang="en-US" altLang="zh-CN" dirty="0" smtClean="0"/>
              <a:t>&lt;h2&gt;</a:t>
            </a:r>
            <a:r>
              <a:rPr lang="zh-CN" altLang="en-US" dirty="0" smtClean="0"/>
              <a:t>登陆失败，请重新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="login.jsp"&gt;</a:t>
            </a:r>
            <a:r>
              <a:rPr lang="zh-CN" altLang="en-US" dirty="0" smtClean="0"/>
              <a:t>登陆</a:t>
            </a:r>
            <a:r>
              <a:rPr lang="en-US" altLang="zh-CN" dirty="0" smtClean="0"/>
              <a:t>&lt;/a&gt;</a:t>
            </a:r>
            <a:r>
              <a:rPr lang="zh-CN" altLang="en-US" dirty="0" smtClean="0"/>
              <a:t>！</a:t>
            </a:r>
            <a:r>
              <a:rPr lang="en-US" altLang="zh-CN" dirty="0" smtClean="0"/>
              <a:t>&lt;/h2&gt;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57950" y="642918"/>
            <a:ext cx="198323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login_failure.jsp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72264" y="2928934"/>
            <a:ext cx="2129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login_success.jsp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1472" y="3357562"/>
            <a:ext cx="8143932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/>
              <a:t>&lt;h1&gt;</a:t>
            </a:r>
            <a:r>
              <a:rPr lang="zh-CN" altLang="en-US" sz="2400" dirty="0" smtClean="0"/>
              <a:t>登陆操作</a:t>
            </a:r>
            <a:r>
              <a:rPr lang="en-US" altLang="zh-CN" sz="2400" dirty="0" smtClean="0"/>
              <a:t>&lt;/h1&gt;</a:t>
            </a:r>
          </a:p>
          <a:p>
            <a:r>
              <a:rPr lang="en-US" altLang="zh-CN" sz="2400" dirty="0" smtClean="0"/>
              <a:t>&lt;h2&gt;</a:t>
            </a:r>
            <a:r>
              <a:rPr lang="zh-CN" altLang="en-US" sz="2400" dirty="0" smtClean="0"/>
              <a:t>登陆成功</a:t>
            </a:r>
            <a:r>
              <a:rPr lang="en-US" altLang="zh-CN" sz="2400" dirty="0" smtClean="0"/>
              <a:t>&lt;/h2&gt;</a:t>
            </a:r>
          </a:p>
          <a:p>
            <a:r>
              <a:rPr lang="en-US" altLang="zh-CN" sz="2400" dirty="0" smtClean="0"/>
              <a:t>&lt;h2&gt;</a:t>
            </a:r>
            <a:r>
              <a:rPr lang="zh-CN" altLang="en-US" sz="2400" dirty="0" smtClean="0"/>
              <a:t>欢迎</a:t>
            </a:r>
            <a:r>
              <a:rPr lang="en-US" altLang="zh-CN" sz="2400" dirty="0" smtClean="0"/>
              <a:t>&lt;font color="red"&gt;&lt;%=</a:t>
            </a:r>
            <a:r>
              <a:rPr lang="en-US" altLang="zh-CN" sz="2400" dirty="0" err="1" smtClean="0"/>
              <a:t>request.getParameter</a:t>
            </a:r>
            <a:r>
              <a:rPr lang="en-US" altLang="zh-CN" sz="2400" dirty="0" smtClean="0"/>
              <a:t>("</a:t>
            </a:r>
            <a:r>
              <a:rPr lang="en-US" altLang="zh-CN" sz="2400" dirty="0" err="1" smtClean="0"/>
              <a:t>uname</a:t>
            </a:r>
            <a:r>
              <a:rPr lang="en-US" altLang="zh-CN" sz="2400" dirty="0" smtClean="0"/>
              <a:t>")%&gt;&lt;/font&gt;</a:t>
            </a:r>
            <a:r>
              <a:rPr lang="zh-CN" altLang="en-US" sz="2400" dirty="0" smtClean="0"/>
              <a:t>光临！</a:t>
            </a:r>
            <a:r>
              <a:rPr lang="en-US" altLang="zh-CN" sz="2400" dirty="0" smtClean="0"/>
              <a:t>&lt;/h2&gt;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99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557338"/>
            <a:ext cx="8215313" cy="417671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7.1  </a:t>
            </a:r>
            <a:r>
              <a:rPr lang="en-US" altLang="zh-CN" dirty="0" err="1" smtClean="0">
                <a:solidFill>
                  <a:srgbClr val="FF0000"/>
                </a:solidFill>
              </a:rPr>
              <a:t>JavaBean</a:t>
            </a:r>
            <a:r>
              <a:rPr lang="zh-CN" altLang="en-US" dirty="0" smtClean="0">
                <a:solidFill>
                  <a:srgbClr val="FF0000"/>
                </a:solidFill>
              </a:rPr>
              <a:t>概述	</a:t>
            </a: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0000CC"/>
                </a:solidFill>
              </a:rPr>
              <a:t>7.2  </a:t>
            </a:r>
            <a:r>
              <a:rPr lang="en-US" altLang="zh-CN" dirty="0" err="1" smtClean="0">
                <a:solidFill>
                  <a:srgbClr val="0000CC"/>
                </a:solidFill>
              </a:rPr>
              <a:t>JavaBean</a:t>
            </a:r>
            <a:r>
              <a:rPr lang="zh-CN" altLang="en-US" dirty="0" smtClean="0">
                <a:solidFill>
                  <a:srgbClr val="0000CC"/>
                </a:solidFill>
              </a:rPr>
              <a:t>的基本用法</a:t>
            </a: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0000CC"/>
                </a:solidFill>
              </a:rPr>
              <a:t>7.3  Bean</a:t>
            </a:r>
            <a:r>
              <a:rPr lang="zh-CN" altLang="en-US" dirty="0" smtClean="0">
                <a:solidFill>
                  <a:srgbClr val="0000CC"/>
                </a:solidFill>
              </a:rPr>
              <a:t>的作用域	</a:t>
            </a: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0000CC"/>
                </a:solidFill>
              </a:rPr>
              <a:t>7.4  </a:t>
            </a:r>
            <a:r>
              <a:rPr lang="en-US" altLang="zh-CN" dirty="0" err="1">
                <a:solidFill>
                  <a:srgbClr val="0000CC"/>
                </a:solidFill>
              </a:rPr>
              <a:t>JavaBean</a:t>
            </a:r>
            <a:r>
              <a:rPr lang="zh-CN" altLang="en-US" dirty="0" smtClean="0">
                <a:solidFill>
                  <a:srgbClr val="0000CC"/>
                </a:solidFill>
              </a:rPr>
              <a:t>的删除</a:t>
            </a:r>
            <a:r>
              <a:rPr lang="zh-CN" altLang="en-US" dirty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7.5 JDBC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067D-7F7C-468A-AC59-3DFF763C5CD3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A3DA-0005-44C8-9A91-9C38C62F3D36}" type="slidenum">
              <a:rPr lang="en-US" altLang="zh-CN"/>
              <a:pPr/>
              <a:t>124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小结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语法可以实现与表单的交互。</a:t>
            </a:r>
            <a:endParaRPr lang="en-US" altLang="zh-CN" dirty="0" smtClean="0"/>
          </a:p>
          <a:p>
            <a:r>
              <a:rPr lang="zh-CN" altLang="en-US" dirty="0" smtClean="0"/>
              <a:t>表单提交了内容给</a:t>
            </a:r>
            <a:r>
              <a:rPr lang="en-US" altLang="zh-CN" dirty="0" smtClean="0"/>
              <a:t>JSP</a:t>
            </a:r>
            <a:r>
              <a:rPr lang="zh-CN" altLang="en-US" dirty="0" smtClean="0"/>
              <a:t>，如果</a:t>
            </a:r>
            <a:r>
              <a:rPr lang="en-US" altLang="zh-CN" dirty="0" smtClean="0"/>
              <a:t>JSP</a:t>
            </a:r>
            <a:r>
              <a:rPr lang="zh-CN" altLang="en-US" dirty="0" smtClean="0"/>
              <a:t>接收，则需要通过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分别 接收，并设置到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对应的属性中。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依靠反射机制，可以自动完成参数的设置问题，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JavaBean</a:t>
            </a:r>
            <a:r>
              <a:rPr lang="zh-CN" altLang="en-US" dirty="0" smtClean="0"/>
              <a:t>与表单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572" y="1071546"/>
            <a:ext cx="8758270" cy="5429288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 smtClean="0">
                <a:solidFill>
                  <a:srgbClr val="000000"/>
                </a:solidFill>
              </a:rPr>
              <a:t>使用</a:t>
            </a:r>
            <a:r>
              <a:rPr lang="en-US" altLang="zh-CN" sz="3200" dirty="0" smtClean="0">
                <a:solidFill>
                  <a:srgbClr val="000000"/>
                </a:solidFill>
              </a:rPr>
              <a:t>&lt;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jsp:setProperty</a:t>
            </a:r>
            <a:r>
              <a:rPr lang="en-US" altLang="zh-CN" sz="3200" dirty="0" smtClean="0">
                <a:solidFill>
                  <a:srgbClr val="000000"/>
                </a:solidFill>
              </a:rPr>
              <a:t>&gt;</a:t>
            </a:r>
            <a:r>
              <a:rPr lang="zh-CN" altLang="en-US" sz="3200" dirty="0" smtClean="0">
                <a:solidFill>
                  <a:srgbClr val="000000"/>
                </a:solidFill>
              </a:rPr>
              <a:t>标签可以设置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JavaBean</a:t>
            </a:r>
            <a:r>
              <a:rPr lang="zh-CN" altLang="en-US" sz="3200" dirty="0" smtClean="0">
                <a:solidFill>
                  <a:srgbClr val="000000"/>
                </a:solidFill>
              </a:rPr>
              <a:t>属性的值。使用之前需获得一个可操作的</a:t>
            </a:r>
            <a:r>
              <a:rPr lang="en-US" altLang="zh-CN" sz="3200" dirty="0" smtClean="0">
                <a:solidFill>
                  <a:srgbClr val="000000"/>
                </a:solidFill>
              </a:rPr>
              <a:t>Bean</a:t>
            </a:r>
            <a:r>
              <a:rPr lang="zh-CN" altLang="en-US" sz="3200" dirty="0" smtClean="0">
                <a:solidFill>
                  <a:srgbClr val="000000"/>
                </a:solidFill>
              </a:rPr>
              <a:t>实例。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r>
              <a:rPr lang="zh-CN" altLang="en-US" sz="3200" dirty="0" smtClean="0">
                <a:solidFill>
                  <a:srgbClr val="0000CC"/>
                </a:solidFill>
              </a:rPr>
              <a:t>以通过</a:t>
            </a:r>
            <a:r>
              <a:rPr lang="en-US" altLang="zh-CN" sz="3200" dirty="0" smtClean="0">
                <a:solidFill>
                  <a:srgbClr val="0000CC"/>
                </a:solidFill>
              </a:rPr>
              <a:t>4</a:t>
            </a:r>
            <a:r>
              <a:rPr lang="zh-CN" altLang="en-US" sz="3200" dirty="0" smtClean="0">
                <a:solidFill>
                  <a:srgbClr val="0000CC"/>
                </a:solidFill>
              </a:rPr>
              <a:t>种方式设置</a:t>
            </a:r>
            <a:r>
              <a:rPr lang="en-US" altLang="zh-CN" sz="3200" dirty="0" err="1" smtClean="0">
                <a:solidFill>
                  <a:srgbClr val="0000CC"/>
                </a:solidFill>
              </a:rPr>
              <a:t>JavaBean</a:t>
            </a:r>
            <a:r>
              <a:rPr lang="zh-CN" altLang="en-US" sz="3200" dirty="0" smtClean="0">
                <a:solidFill>
                  <a:srgbClr val="0000CC"/>
                </a:solidFill>
              </a:rPr>
              <a:t>属性的值。</a:t>
            </a:r>
            <a:endParaRPr lang="en-US" altLang="zh-CN" sz="3200" dirty="0" smtClean="0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sz="2200" dirty="0" smtClean="0"/>
              <a:t>　　&lt;</a:t>
            </a:r>
            <a:r>
              <a:rPr lang="en-US" sz="2200" dirty="0" err="1" smtClean="0"/>
              <a:t>jsp:setProperty</a:t>
            </a:r>
            <a:r>
              <a:rPr lang="en-US" sz="2200" dirty="0" smtClean="0"/>
              <a:t> </a:t>
            </a:r>
          </a:p>
          <a:p>
            <a:pPr>
              <a:lnSpc>
                <a:spcPct val="120000"/>
              </a:lnSpc>
              <a:buNone/>
            </a:pPr>
            <a:r>
              <a:rPr lang="en-US" sz="2200" dirty="0" smtClean="0"/>
              <a:t>　　name="</a:t>
            </a:r>
            <a:r>
              <a:rPr lang="en-US" sz="2200" dirty="0" err="1" smtClean="0"/>
              <a:t>beanInstanceName</a:t>
            </a:r>
            <a:r>
              <a:rPr lang="en-US" sz="2200" dirty="0" smtClean="0"/>
              <a:t>" </a:t>
            </a:r>
          </a:p>
          <a:p>
            <a:pPr>
              <a:lnSpc>
                <a:spcPct val="120000"/>
              </a:lnSpc>
              <a:buNone/>
            </a:pPr>
            <a:r>
              <a:rPr lang="en-US" sz="2200" dirty="0" smtClean="0"/>
              <a:t>　　{ </a:t>
            </a:r>
          </a:p>
          <a:p>
            <a:pPr>
              <a:lnSpc>
                <a:spcPct val="120000"/>
              </a:lnSpc>
              <a:buNone/>
            </a:pPr>
            <a:r>
              <a:rPr lang="en-US" sz="2200" dirty="0" smtClean="0"/>
              <a:t>　　property= "*" | </a:t>
            </a:r>
          </a:p>
          <a:p>
            <a:pPr>
              <a:lnSpc>
                <a:spcPct val="120000"/>
              </a:lnSpc>
              <a:buNone/>
            </a:pPr>
            <a:r>
              <a:rPr lang="en-US" sz="2200" dirty="0" smtClean="0"/>
              <a:t>　　property="</a:t>
            </a:r>
            <a:r>
              <a:rPr lang="en-US" sz="2200" dirty="0" err="1" smtClean="0"/>
              <a:t>propertyName</a:t>
            </a:r>
            <a:r>
              <a:rPr lang="en-US" sz="2200" dirty="0" smtClean="0"/>
              <a:t>" [ </a:t>
            </a:r>
            <a:r>
              <a:rPr lang="en-US" sz="2200" dirty="0" err="1" smtClean="0"/>
              <a:t>param</a:t>
            </a:r>
            <a:r>
              <a:rPr lang="en-US" sz="2200" dirty="0" smtClean="0"/>
              <a:t>= "</a:t>
            </a:r>
            <a:r>
              <a:rPr lang="en-US" sz="2200" dirty="0" err="1" smtClean="0"/>
              <a:t>parameterName</a:t>
            </a:r>
            <a:r>
              <a:rPr lang="en-US" sz="2200" dirty="0" smtClean="0"/>
              <a:t> "  ]| </a:t>
            </a:r>
          </a:p>
          <a:p>
            <a:pPr>
              <a:lnSpc>
                <a:spcPct val="120000"/>
              </a:lnSpc>
              <a:buNone/>
            </a:pPr>
            <a:r>
              <a:rPr lang="en-US" sz="2200" dirty="0" smtClean="0"/>
              <a:t>　　property="</a:t>
            </a:r>
            <a:r>
              <a:rPr lang="en-US" sz="2200" dirty="0" err="1" smtClean="0"/>
              <a:t>propertyName</a:t>
            </a:r>
            <a:r>
              <a:rPr lang="en-US" sz="2200" dirty="0" smtClean="0"/>
              <a:t>" value="{string | &lt;%= expression %&gt;}" </a:t>
            </a:r>
          </a:p>
          <a:p>
            <a:pPr>
              <a:lnSpc>
                <a:spcPct val="120000"/>
              </a:lnSpc>
              <a:buNone/>
            </a:pPr>
            <a:r>
              <a:rPr lang="en-US" sz="2200" dirty="0" smtClean="0"/>
              <a:t>　　} </a:t>
            </a:r>
            <a:endParaRPr lang="zh-CN" altLang="en-US" sz="2200" dirty="0" smtClean="0">
              <a:solidFill>
                <a:srgbClr val="0000CC"/>
              </a:solidFill>
            </a:endParaRPr>
          </a:p>
          <a:p>
            <a:endParaRPr lang="zh-CN" altLang="en-US" sz="3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altLang="zh-CN" sz="4400" dirty="0" smtClean="0">
                <a:solidFill>
                  <a:srgbClr val="000000"/>
                </a:solidFill>
              </a:rPr>
              <a:t>&lt;</a:t>
            </a:r>
            <a:r>
              <a:rPr lang="en-US" altLang="zh-CN" sz="4400" dirty="0" err="1" smtClean="0">
                <a:solidFill>
                  <a:srgbClr val="000000"/>
                </a:solidFill>
              </a:rPr>
              <a:t>jsp:setProperty</a:t>
            </a:r>
            <a:r>
              <a:rPr lang="en-US" altLang="zh-CN" sz="4400" dirty="0" smtClean="0">
                <a:solidFill>
                  <a:srgbClr val="000000"/>
                </a:solidFill>
              </a:rPr>
              <a:t>&gt;</a:t>
            </a:r>
            <a:r>
              <a:rPr lang="zh-CN" altLang="en-US" sz="4400" dirty="0" smtClean="0">
                <a:solidFill>
                  <a:srgbClr val="000000"/>
                </a:solidFill>
              </a:rPr>
              <a:t>标签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1284" y="1412776"/>
            <a:ext cx="8229600" cy="24649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&lt;</a:t>
            </a:r>
            <a:r>
              <a:rPr lang="en-US" altLang="zh-CN" sz="2400" dirty="0" err="1">
                <a:solidFill>
                  <a:srgbClr val="FF0000"/>
                </a:solidFill>
              </a:rPr>
              <a:t>jsp:setProperty</a:t>
            </a:r>
            <a:r>
              <a:rPr lang="en-US" altLang="zh-CN" sz="2400" dirty="0">
                <a:solidFill>
                  <a:srgbClr val="FF0000"/>
                </a:solidFill>
              </a:rPr>
              <a:t> name = "JavaBean</a:t>
            </a:r>
            <a:r>
              <a:rPr lang="zh-CN" altLang="en-US" sz="2400" dirty="0">
                <a:solidFill>
                  <a:srgbClr val="FF0000"/>
                </a:solidFill>
              </a:rPr>
              <a:t>实例名</a:t>
            </a:r>
            <a:r>
              <a:rPr lang="en-US" altLang="zh-CN" sz="2400" dirty="0">
                <a:solidFill>
                  <a:srgbClr val="FF0000"/>
                </a:solidFill>
              </a:rPr>
              <a:t>" property = "JavaBean</a:t>
            </a:r>
            <a:r>
              <a:rPr lang="zh-CN" altLang="en-US" sz="2400" dirty="0">
                <a:solidFill>
                  <a:srgbClr val="FF0000"/>
                </a:solidFill>
              </a:rPr>
              <a:t>属性名</a:t>
            </a:r>
            <a:r>
              <a:rPr lang="en-US" altLang="zh-CN" sz="2400" dirty="0">
                <a:solidFill>
                  <a:srgbClr val="FF0000"/>
                </a:solidFill>
              </a:rPr>
              <a:t>" </a:t>
            </a:r>
            <a:r>
              <a:rPr lang="en-US" altLang="zh-CN" sz="2400" dirty="0" smtClean="0">
                <a:solidFill>
                  <a:srgbClr val="FF0000"/>
                </a:solidFill>
              </a:rPr>
              <a:t>/&gt;</a:t>
            </a:r>
          </a:p>
          <a:p>
            <a:pPr>
              <a:buNone/>
            </a:pPr>
            <a:r>
              <a:rPr lang="zh-CN" altLang="en-US" sz="2400" dirty="0" smtClean="0"/>
              <a:t>  使用</a:t>
            </a:r>
            <a:r>
              <a:rPr lang="en-US" altLang="zh-CN" sz="2400" dirty="0"/>
              <a:t>request</a:t>
            </a:r>
            <a:r>
              <a:rPr lang="zh-CN" altLang="en-US" sz="2400" dirty="0"/>
              <a:t>对象中的一个参数值来指定</a:t>
            </a:r>
            <a:r>
              <a:rPr lang="en-US" altLang="zh-CN" sz="2400" dirty="0"/>
              <a:t>Bean</a:t>
            </a:r>
            <a:r>
              <a:rPr lang="zh-CN" altLang="en-US" sz="2400" dirty="0"/>
              <a:t>中的一个属性值。在这个语法中，</a:t>
            </a:r>
            <a:r>
              <a:rPr lang="en-US" altLang="zh-CN" sz="2400" dirty="0"/>
              <a:t>property</a:t>
            </a:r>
            <a:r>
              <a:rPr lang="zh-CN" altLang="en-US" sz="2400" dirty="0"/>
              <a:t>指定</a:t>
            </a:r>
            <a:r>
              <a:rPr lang="en-US" altLang="zh-CN" sz="2400" dirty="0"/>
              <a:t>Bean </a:t>
            </a:r>
            <a:r>
              <a:rPr lang="zh-CN" altLang="en-US" sz="2400" dirty="0"/>
              <a:t>的属性名，而且</a:t>
            </a:r>
            <a:r>
              <a:rPr lang="en-US" altLang="zh-CN" sz="2400" dirty="0"/>
              <a:t>Bean </a:t>
            </a:r>
            <a:r>
              <a:rPr lang="zh-CN" altLang="en-US" sz="2400" dirty="0"/>
              <a:t>属性和</a:t>
            </a:r>
            <a:r>
              <a:rPr lang="en-US" altLang="zh-CN" sz="2400" dirty="0"/>
              <a:t>request</a:t>
            </a:r>
            <a:r>
              <a:rPr lang="zh-CN" altLang="en-US" sz="2400" dirty="0"/>
              <a:t>参数的名字应相同。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785794"/>
            <a:ext cx="8229600" cy="63184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1</a:t>
            </a:r>
            <a:r>
              <a:rPr lang="zh-CN" altLang="en-US" sz="3200" dirty="0" smtClean="0"/>
              <a:t>、指定属性</a:t>
            </a:r>
            <a:endParaRPr lang="zh-CN" altLang="en-US" sz="3200" dirty="0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441284" y="3877726"/>
            <a:ext cx="8229600" cy="631844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、指定参数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514" y="4777496"/>
            <a:ext cx="8215370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&lt;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jsp:setProperty</a:t>
            </a:r>
            <a:r>
              <a:rPr lang="en-US" altLang="zh-CN" sz="2800" dirty="0" smtClean="0">
                <a:solidFill>
                  <a:srgbClr val="FF0000"/>
                </a:solidFill>
              </a:rPr>
              <a:t> name=“Bean</a:t>
            </a:r>
            <a:r>
              <a:rPr lang="zh-CN" altLang="en-US" sz="2800" dirty="0" smtClean="0">
                <a:solidFill>
                  <a:srgbClr val="FF0000"/>
                </a:solidFill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</a:rPr>
              <a:t>实例名</a:t>
            </a:r>
            <a:r>
              <a:rPr lang="en-US" altLang="zh-CN" sz="2800" dirty="0" smtClean="0">
                <a:solidFill>
                  <a:srgbClr val="FF0000"/>
                </a:solidFill>
              </a:rPr>
              <a:t>” property=“</a:t>
            </a:r>
            <a:r>
              <a:rPr lang="zh-CN" altLang="en-US" sz="2800" dirty="0" smtClean="0">
                <a:solidFill>
                  <a:srgbClr val="FF0000"/>
                </a:solidFill>
              </a:rPr>
              <a:t>属性名</a:t>
            </a:r>
            <a:r>
              <a:rPr lang="en-US" altLang="zh-CN" sz="2800" dirty="0" smtClean="0">
                <a:solidFill>
                  <a:srgbClr val="FF0000"/>
                </a:solidFill>
              </a:rPr>
              <a:t>”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param</a:t>
            </a:r>
            <a:r>
              <a:rPr lang="en-US" altLang="zh-CN" sz="2800" dirty="0" smtClean="0">
                <a:solidFill>
                  <a:srgbClr val="FF0000"/>
                </a:solidFill>
              </a:rPr>
              <a:t>=“</a:t>
            </a:r>
            <a:r>
              <a:rPr lang="zh-CN" altLang="en-US" sz="2800" dirty="0" smtClean="0">
                <a:solidFill>
                  <a:srgbClr val="FF0000"/>
                </a:solidFill>
              </a:rPr>
              <a:t>表单参数名”</a:t>
            </a:r>
            <a:r>
              <a:rPr lang="en-US" altLang="zh-CN" sz="2800" dirty="0" smtClean="0">
                <a:solidFill>
                  <a:srgbClr val="FF0000"/>
                </a:solidFill>
              </a:rPr>
              <a:t>/&gt;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en-US" altLang="zh-CN" sz="2800" dirty="0" err="1"/>
              <a:t>param</a:t>
            </a:r>
            <a:r>
              <a:rPr lang="zh-CN" altLang="en-US" sz="2800" dirty="0"/>
              <a:t>指定用哪个请求参数作为</a:t>
            </a:r>
            <a:r>
              <a:rPr lang="en-US" altLang="zh-CN" sz="2800" dirty="0"/>
              <a:t>Bean</a:t>
            </a:r>
            <a:r>
              <a:rPr lang="zh-CN" altLang="en-US" sz="2800" dirty="0"/>
              <a:t>属性的值。</a:t>
            </a:r>
            <a:r>
              <a:rPr lang="en-US" altLang="zh-CN" sz="2800" dirty="0"/>
              <a:t>Bean </a:t>
            </a:r>
            <a:r>
              <a:rPr lang="zh-CN" altLang="en-US" sz="2800" dirty="0"/>
              <a:t>属性和</a:t>
            </a:r>
            <a:r>
              <a:rPr lang="en-US" altLang="zh-CN" sz="2800" dirty="0"/>
              <a:t>request</a:t>
            </a:r>
            <a:r>
              <a:rPr lang="zh-CN" altLang="en-US" sz="2800" dirty="0"/>
              <a:t>参数的名字可以不同。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285720" y="214290"/>
            <a:ext cx="8229600" cy="631844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、指定内容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5720" y="1000108"/>
            <a:ext cx="8572560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400" dirty="0" smtClean="0">
                <a:solidFill>
                  <a:srgbClr val="0000CC"/>
                </a:solidFill>
              </a:rPr>
              <a:t> </a:t>
            </a:r>
            <a:r>
              <a:rPr lang="zh-CN" altLang="en-US" sz="2400" dirty="0" smtClean="0">
                <a:solidFill>
                  <a:srgbClr val="0000CC"/>
                </a:solidFill>
              </a:rPr>
              <a:t>将</a:t>
            </a:r>
            <a:r>
              <a:rPr lang="en-US" altLang="zh-CN" sz="2400" dirty="0" smtClean="0">
                <a:solidFill>
                  <a:srgbClr val="0000CC"/>
                </a:solidFill>
              </a:rPr>
              <a:t>Bean</a:t>
            </a:r>
            <a:r>
              <a:rPr lang="zh-CN" altLang="en-US" sz="2400" dirty="0" smtClean="0">
                <a:solidFill>
                  <a:srgbClr val="0000CC"/>
                </a:solidFill>
              </a:rPr>
              <a:t>属性的值设置为一个表达式的值或字符串</a:t>
            </a:r>
          </a:p>
          <a:p>
            <a:pPr>
              <a:buFontTx/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&lt;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jsp:setProperty</a:t>
            </a:r>
            <a:r>
              <a:rPr lang="en-US" altLang="zh-CN" sz="2400" dirty="0" smtClean="0">
                <a:solidFill>
                  <a:srgbClr val="FF0000"/>
                </a:solidFill>
              </a:rPr>
              <a:t> name=</a:t>
            </a:r>
            <a:r>
              <a:rPr lang="zh-CN" altLang="en-US" sz="2400" dirty="0" smtClean="0">
                <a:solidFill>
                  <a:srgbClr val="FF0000"/>
                </a:solidFill>
              </a:rPr>
              <a:t>“</a:t>
            </a:r>
            <a:r>
              <a:rPr lang="en-US" altLang="zh-CN" sz="2400" dirty="0" smtClean="0">
                <a:solidFill>
                  <a:srgbClr val="FF0000"/>
                </a:solidFill>
              </a:rPr>
              <a:t>simple</a:t>
            </a:r>
            <a:r>
              <a:rPr lang="zh-CN" altLang="en-US" sz="2400" dirty="0" smtClean="0">
                <a:solidFill>
                  <a:srgbClr val="FF0000"/>
                </a:solidFill>
              </a:rPr>
              <a:t>＂ </a:t>
            </a:r>
            <a:r>
              <a:rPr lang="en-US" altLang="zh-CN" sz="2400" dirty="0" smtClean="0">
                <a:solidFill>
                  <a:srgbClr val="FF0000"/>
                </a:solidFill>
              </a:rPr>
              <a:t>property=</a:t>
            </a:r>
            <a:r>
              <a:rPr lang="zh-CN" altLang="en-US" sz="2400" dirty="0" smtClean="0">
                <a:solidFill>
                  <a:srgbClr val="FF0000"/>
                </a:solidFill>
              </a:rPr>
              <a:t>“</a:t>
            </a:r>
            <a:r>
              <a:rPr lang="en-US" altLang="zh-CN" sz="2400" dirty="0" smtClean="0">
                <a:solidFill>
                  <a:srgbClr val="FF0000"/>
                </a:solidFill>
              </a:rPr>
              <a:t>age</a:t>
            </a:r>
            <a:r>
              <a:rPr lang="zh-CN" altLang="en-US" sz="2400" dirty="0" smtClean="0">
                <a:solidFill>
                  <a:srgbClr val="FF0000"/>
                </a:solidFill>
              </a:rPr>
              <a:t>＂ </a:t>
            </a:r>
            <a:r>
              <a:rPr lang="en-US" altLang="zh-CN" sz="2400" dirty="0" smtClean="0">
                <a:solidFill>
                  <a:srgbClr val="FF0000"/>
                </a:solidFill>
              </a:rPr>
              <a:t>value=</a:t>
            </a:r>
            <a:r>
              <a:rPr lang="zh-CN" altLang="en-US" sz="2400" dirty="0" smtClean="0">
                <a:solidFill>
                  <a:srgbClr val="FF0000"/>
                </a:solidFill>
              </a:rPr>
              <a:t>＂</a:t>
            </a:r>
            <a:r>
              <a:rPr lang="en-US" altLang="zh-CN" sz="2400" dirty="0" smtClean="0">
                <a:solidFill>
                  <a:srgbClr val="FF0000"/>
                </a:solidFill>
              </a:rPr>
              <a:t>16</a:t>
            </a:r>
            <a:r>
              <a:rPr lang="zh-CN" altLang="en-US" sz="2400" dirty="0" smtClean="0">
                <a:solidFill>
                  <a:srgbClr val="FF0000"/>
                </a:solidFill>
              </a:rPr>
              <a:t>＂</a:t>
            </a:r>
            <a:r>
              <a:rPr lang="en-US" altLang="zh-CN" sz="2400" dirty="0" smtClean="0">
                <a:solidFill>
                  <a:srgbClr val="FF0000"/>
                </a:solidFill>
              </a:rPr>
              <a:t>/&gt;</a:t>
            </a:r>
            <a:r>
              <a:rPr lang="zh-CN" altLang="en-US" sz="2400" dirty="0" smtClean="0">
                <a:solidFill>
                  <a:srgbClr val="000000"/>
                </a:solidFill>
              </a:rPr>
              <a:t>或</a:t>
            </a:r>
          </a:p>
          <a:p>
            <a:pPr>
              <a:buFontTx/>
              <a:buNone/>
            </a:pPr>
            <a:r>
              <a:rPr lang="en-US" altLang="zh-CN" sz="2400" dirty="0" smtClean="0">
                <a:solidFill>
                  <a:srgbClr val="000000"/>
                </a:solidFill>
              </a:rPr>
              <a:t>&lt;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jsp:setProperty</a:t>
            </a:r>
            <a:r>
              <a:rPr lang="en-US" altLang="zh-CN" sz="2400" dirty="0" smtClean="0">
                <a:solidFill>
                  <a:srgbClr val="000000"/>
                </a:solidFill>
              </a:rPr>
              <a:t> name=</a:t>
            </a:r>
            <a:r>
              <a:rPr lang="zh-CN" altLang="en-US" sz="2400" dirty="0" smtClean="0">
                <a:solidFill>
                  <a:srgbClr val="000000"/>
                </a:solidFill>
              </a:rPr>
              <a:t>“</a:t>
            </a:r>
            <a:r>
              <a:rPr lang="en-US" altLang="zh-CN" sz="2400" dirty="0" smtClean="0">
                <a:solidFill>
                  <a:srgbClr val="000000"/>
                </a:solidFill>
              </a:rPr>
              <a:t>simple</a:t>
            </a:r>
            <a:r>
              <a:rPr lang="zh-CN" altLang="en-US" sz="2400" dirty="0" smtClean="0">
                <a:solidFill>
                  <a:srgbClr val="000000"/>
                </a:solidFill>
              </a:rPr>
              <a:t>＂ </a:t>
            </a:r>
            <a:r>
              <a:rPr lang="en-US" altLang="zh-CN" sz="2400" dirty="0" smtClean="0">
                <a:solidFill>
                  <a:srgbClr val="000000"/>
                </a:solidFill>
              </a:rPr>
              <a:t>property=</a:t>
            </a:r>
            <a:r>
              <a:rPr lang="zh-CN" altLang="en-US" sz="2400" dirty="0" smtClean="0">
                <a:solidFill>
                  <a:srgbClr val="000000"/>
                </a:solidFill>
              </a:rPr>
              <a:t>“</a:t>
            </a:r>
            <a:r>
              <a:rPr lang="en-US" altLang="zh-CN" sz="2400" dirty="0" smtClean="0">
                <a:solidFill>
                  <a:srgbClr val="000000"/>
                </a:solidFill>
              </a:rPr>
              <a:t>name</a:t>
            </a:r>
            <a:r>
              <a:rPr lang="zh-CN" altLang="en-US" sz="2400" dirty="0" smtClean="0">
                <a:solidFill>
                  <a:srgbClr val="000000"/>
                </a:solidFill>
              </a:rPr>
              <a:t>＂ </a:t>
            </a:r>
            <a:r>
              <a:rPr lang="en-US" altLang="zh-CN" sz="2400" dirty="0" smtClean="0">
                <a:solidFill>
                  <a:srgbClr val="000000"/>
                </a:solidFill>
              </a:rPr>
              <a:t>value=</a:t>
            </a:r>
            <a:r>
              <a:rPr lang="zh-CN" altLang="en-US" sz="2400" dirty="0" smtClean="0">
                <a:solidFill>
                  <a:srgbClr val="000000"/>
                </a:solidFill>
              </a:rPr>
              <a:t>＂</a:t>
            </a:r>
            <a:r>
              <a:rPr lang="en-US" altLang="zh-CN" sz="2400" dirty="0" smtClean="0">
                <a:solidFill>
                  <a:srgbClr val="000000"/>
                </a:solidFill>
              </a:rPr>
              <a:t>&lt;%=</a:t>
            </a:r>
            <a:r>
              <a:rPr lang="zh-CN" altLang="en-US" sz="2400" dirty="0" smtClean="0">
                <a:solidFill>
                  <a:srgbClr val="000000"/>
                </a:solidFill>
              </a:rPr>
              <a:t>表达式</a:t>
            </a:r>
            <a:r>
              <a:rPr lang="en-US" altLang="zh-CN" sz="2400" dirty="0" smtClean="0">
                <a:solidFill>
                  <a:srgbClr val="000000"/>
                </a:solidFill>
              </a:rPr>
              <a:t>%&gt;</a:t>
            </a:r>
            <a:r>
              <a:rPr lang="zh-CN" altLang="en-US" sz="2400" dirty="0" smtClean="0">
                <a:solidFill>
                  <a:srgbClr val="000000"/>
                </a:solidFill>
              </a:rPr>
              <a:t>＂</a:t>
            </a:r>
            <a:r>
              <a:rPr lang="en-US" altLang="zh-CN" sz="2400" dirty="0" smtClean="0">
                <a:solidFill>
                  <a:srgbClr val="000000"/>
                </a:solidFill>
              </a:rPr>
              <a:t>/&gt;</a:t>
            </a:r>
          </a:p>
          <a:p>
            <a:pPr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   表达式值的类型必须和</a:t>
            </a:r>
            <a:r>
              <a:rPr lang="en-US" altLang="zh-CN" sz="2400" dirty="0" smtClean="0">
                <a:solidFill>
                  <a:srgbClr val="000000"/>
                </a:solidFill>
              </a:rPr>
              <a:t>Bean</a:t>
            </a:r>
            <a:r>
              <a:rPr lang="zh-CN" altLang="en-US" sz="2400" dirty="0" smtClean="0">
                <a:solidFill>
                  <a:srgbClr val="000000"/>
                </a:solidFill>
              </a:rPr>
              <a:t>属性值的类型一致。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>
              <a:buFontTx/>
              <a:buNone/>
            </a:pPr>
            <a:r>
              <a:rPr lang="en-US" altLang="zh-CN" sz="2400" dirty="0" smtClean="0">
                <a:solidFill>
                  <a:srgbClr val="000000"/>
                </a:solidFill>
              </a:rPr>
              <a:t>   </a:t>
            </a:r>
            <a:r>
              <a:rPr lang="zh-CN" altLang="en-US" sz="2400" dirty="0" smtClean="0">
                <a:solidFill>
                  <a:srgbClr val="000000"/>
                </a:solidFill>
              </a:rPr>
              <a:t>如果用字符串的值设置</a:t>
            </a:r>
            <a:r>
              <a:rPr lang="en-US" altLang="zh-CN" sz="2400" dirty="0" smtClean="0">
                <a:solidFill>
                  <a:srgbClr val="000000"/>
                </a:solidFill>
              </a:rPr>
              <a:t>Bean</a:t>
            </a:r>
            <a:r>
              <a:rPr lang="zh-CN" altLang="en-US" sz="2400" dirty="0" smtClean="0">
                <a:solidFill>
                  <a:srgbClr val="000000"/>
                </a:solidFill>
              </a:rPr>
              <a:t>属性值，这个字符串会自动转 换为</a:t>
            </a:r>
            <a:r>
              <a:rPr lang="en-US" altLang="zh-CN" sz="2400" dirty="0" smtClean="0">
                <a:solidFill>
                  <a:srgbClr val="000000"/>
                </a:solidFill>
              </a:rPr>
              <a:t>Bean</a:t>
            </a:r>
            <a:r>
              <a:rPr lang="zh-CN" altLang="en-US" sz="2400" dirty="0" smtClean="0">
                <a:solidFill>
                  <a:srgbClr val="000000"/>
                </a:solidFill>
              </a:rPr>
              <a:t>属性类型。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7" name="标题 2"/>
          <p:cNvSpPr txBox="1">
            <a:spLocks/>
          </p:cNvSpPr>
          <p:nvPr/>
        </p:nvSpPr>
        <p:spPr>
          <a:xfrm>
            <a:off x="428596" y="4143380"/>
            <a:ext cx="8229600" cy="631844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、自动匹配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158" y="4714884"/>
            <a:ext cx="842968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&lt;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jsp:setProperty</a:t>
            </a:r>
            <a:r>
              <a:rPr lang="en-US" altLang="zh-CN" sz="2400" dirty="0" smtClean="0">
                <a:solidFill>
                  <a:srgbClr val="FF0000"/>
                </a:solidFill>
              </a:rPr>
              <a:t> name=“simple" property="*"/&gt;</a:t>
            </a: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要求表单参数的名字与</a:t>
            </a:r>
            <a:r>
              <a:rPr lang="en-US" altLang="zh-CN" sz="2400" dirty="0">
                <a:solidFill>
                  <a:srgbClr val="000000"/>
                </a:solidFill>
              </a:rPr>
              <a:t>Bean</a:t>
            </a:r>
            <a:r>
              <a:rPr lang="zh-CN" altLang="en-US" sz="2400" dirty="0">
                <a:solidFill>
                  <a:srgbClr val="000000"/>
                </a:solidFill>
              </a:rPr>
              <a:t>属性的名字相同，</a:t>
            </a:r>
            <a:r>
              <a:rPr lang="en-US" altLang="zh-CN" sz="2400" dirty="0">
                <a:solidFill>
                  <a:srgbClr val="000000"/>
                </a:solidFill>
              </a:rPr>
              <a:t>JSP</a:t>
            </a:r>
            <a:r>
              <a:rPr lang="zh-CN" altLang="en-US" sz="2400" dirty="0">
                <a:solidFill>
                  <a:srgbClr val="000000"/>
                </a:solidFill>
              </a:rPr>
              <a:t>引擎会自动将字符串转换为</a:t>
            </a:r>
            <a:r>
              <a:rPr lang="en-US" altLang="zh-CN" sz="2400" dirty="0">
                <a:solidFill>
                  <a:srgbClr val="000000"/>
                </a:solidFill>
              </a:rPr>
              <a:t>Bean</a:t>
            </a:r>
            <a:r>
              <a:rPr lang="zh-CN" altLang="en-US" sz="2400" dirty="0">
                <a:solidFill>
                  <a:srgbClr val="000000"/>
                </a:solidFill>
              </a:rPr>
              <a:t>属性的类型</a:t>
            </a:r>
            <a:r>
              <a:rPr lang="zh-CN" altLang="en-US" sz="2400" dirty="0" smtClean="0">
                <a:solidFill>
                  <a:srgbClr val="000000"/>
                </a:solidFill>
              </a:rPr>
              <a:t>。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此标记不用具体指定哪个</a:t>
            </a:r>
            <a:r>
              <a:rPr lang="en-US" altLang="zh-CN" sz="2400" dirty="0" smtClean="0">
                <a:solidFill>
                  <a:srgbClr val="000000"/>
                </a:solidFill>
              </a:rPr>
              <a:t>Bean</a:t>
            </a:r>
            <a:r>
              <a:rPr lang="zh-CN" altLang="en-US" sz="2400" dirty="0" smtClean="0">
                <a:solidFill>
                  <a:srgbClr val="000000"/>
                </a:solidFill>
              </a:rPr>
              <a:t>属性和表单中哪个参数对应，系统会根据名字自动进行匹配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jsp:getProperty</a:t>
            </a:r>
            <a:r>
              <a:rPr lang="en-US" altLang="zh-CN" dirty="0" smtClean="0"/>
              <a:t>&gt;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&lt;</a:t>
            </a:r>
            <a:r>
              <a:rPr lang="en-US" altLang="zh-CN" sz="2800" dirty="0" err="1" smtClean="0"/>
              <a:t>jsp:getProperty</a:t>
            </a:r>
            <a:r>
              <a:rPr lang="en-US" altLang="zh-CN" sz="2800" dirty="0" smtClean="0"/>
              <a:t>&gt;</a:t>
            </a:r>
            <a:r>
              <a:rPr lang="zh-CN" altLang="en-US" sz="2800" dirty="0" smtClean="0"/>
              <a:t>动作用于从一个</a:t>
            </a:r>
            <a:r>
              <a:rPr lang="en-US" altLang="zh-CN" sz="2800" dirty="0" err="1" smtClean="0"/>
              <a:t>JavaBean</a:t>
            </a:r>
            <a:r>
              <a:rPr lang="zh-CN" altLang="en-US" sz="2800" dirty="0" smtClean="0"/>
              <a:t>中获取某个属性的值，无论之前这个属性是什么类型的，都将被转换为一个</a:t>
            </a:r>
            <a:r>
              <a:rPr lang="en-US" altLang="zh-CN" sz="2800" dirty="0" smtClean="0"/>
              <a:t>String</a:t>
            </a:r>
            <a:r>
              <a:rPr lang="zh-CN" altLang="en-US" sz="2800" dirty="0" smtClean="0"/>
              <a:t>类型的值。</a:t>
            </a:r>
            <a:endParaRPr lang="en-US" altLang="zh-CN" sz="2800" dirty="0" smtClean="0"/>
          </a:p>
          <a:p>
            <a:r>
              <a:rPr lang="zh-CN" altLang="en-US" sz="2800" dirty="0" smtClean="0"/>
              <a:t>此标签会自动调用</a:t>
            </a:r>
            <a:r>
              <a:rPr lang="en-US" altLang="zh-CN" sz="2800" dirty="0" err="1" smtClean="0"/>
              <a:t>JavaBean</a:t>
            </a:r>
            <a:r>
              <a:rPr lang="zh-CN" altLang="en-US" sz="2800" dirty="0" smtClean="0"/>
              <a:t>中的</a:t>
            </a:r>
            <a:r>
              <a:rPr lang="en-US" altLang="zh-CN" sz="2800" dirty="0" smtClean="0"/>
              <a:t>getter()</a:t>
            </a:r>
            <a:r>
              <a:rPr lang="zh-CN" altLang="en-US" sz="2800" dirty="0" smtClean="0"/>
              <a:t>方法。</a:t>
            </a:r>
          </a:p>
          <a:p>
            <a:r>
              <a:rPr lang="zh-CN" altLang="en-US" sz="2800" dirty="0" smtClean="0"/>
              <a:t>语法格式为：</a:t>
            </a:r>
          </a:p>
          <a:p>
            <a:pPr lvl="1"/>
            <a:r>
              <a:rPr lang="en-US" altLang="zh-CN" sz="2400" dirty="0" smtClean="0"/>
              <a:t>&lt;</a:t>
            </a:r>
            <a:r>
              <a:rPr lang="en-US" altLang="zh-CN" sz="2400" dirty="0" err="1" smtClean="0"/>
              <a:t>jsp:getProperty</a:t>
            </a:r>
            <a:r>
              <a:rPr lang="en-US" altLang="zh-CN" sz="2400" dirty="0" smtClean="0"/>
              <a:t> name=“</a:t>
            </a:r>
            <a:r>
              <a:rPr lang="en-US" altLang="zh-CN" sz="2400" dirty="0" err="1" smtClean="0"/>
              <a:t>beanName</a:t>
            </a:r>
            <a:r>
              <a:rPr lang="en-US" altLang="zh-CN" sz="2400" dirty="0" smtClean="0"/>
              <a:t>” property=“</a:t>
            </a:r>
            <a:r>
              <a:rPr lang="en-US" altLang="zh-CN" sz="2400" dirty="0" err="1" smtClean="0"/>
              <a:t>propertyName</a:t>
            </a:r>
            <a:r>
              <a:rPr lang="en-US" altLang="zh-CN" sz="2400" dirty="0" smtClean="0"/>
              <a:t>”/&gt; </a:t>
            </a:r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 &lt;body&gt;</a:t>
            </a:r>
          </a:p>
          <a:p>
            <a:pPr>
              <a:buNone/>
            </a:pPr>
            <a:r>
              <a:rPr lang="en-US" altLang="zh-CN" sz="2400" dirty="0" smtClean="0"/>
              <a:t>&lt;form action="input_bean.jsp" method="post"&gt;</a:t>
            </a:r>
          </a:p>
          <a:p>
            <a:pPr>
              <a:buNone/>
            </a:pPr>
            <a:r>
              <a:rPr lang="zh-CN" altLang="en-US" sz="2400" dirty="0" smtClean="0"/>
              <a:t>姓名：</a:t>
            </a:r>
            <a:r>
              <a:rPr lang="en-US" altLang="zh-CN" sz="2400" dirty="0" smtClean="0"/>
              <a:t>&lt;input type="text" name="name"&gt;&lt;</a:t>
            </a:r>
            <a:r>
              <a:rPr lang="en-US" altLang="zh-CN" sz="2400" dirty="0" err="1" smtClean="0"/>
              <a:t>br</a:t>
            </a:r>
            <a:r>
              <a:rPr lang="en-US" altLang="zh-CN" sz="2400" dirty="0" smtClean="0"/>
              <a:t>&gt;</a:t>
            </a:r>
          </a:p>
          <a:p>
            <a:pPr>
              <a:buNone/>
            </a:pPr>
            <a:r>
              <a:rPr lang="zh-CN" altLang="en-US" sz="2400" dirty="0" smtClean="0"/>
              <a:t>年龄：</a:t>
            </a:r>
            <a:r>
              <a:rPr lang="en-US" altLang="zh-CN" sz="2400" dirty="0" smtClean="0"/>
              <a:t>&lt;input type="text" name="age"&gt;&lt;</a:t>
            </a:r>
            <a:r>
              <a:rPr lang="en-US" altLang="zh-CN" sz="2400" dirty="0" err="1" smtClean="0"/>
              <a:t>br</a:t>
            </a:r>
            <a:r>
              <a:rPr lang="en-US" altLang="zh-CN" sz="2400" dirty="0" smtClean="0"/>
              <a:t>&gt;</a:t>
            </a:r>
          </a:p>
          <a:p>
            <a:pPr>
              <a:buNone/>
            </a:pPr>
            <a:r>
              <a:rPr lang="en-US" altLang="zh-CN" sz="2400" dirty="0" smtClean="0"/>
              <a:t>&lt;input type="submit" value="</a:t>
            </a:r>
            <a:r>
              <a:rPr lang="zh-CN" altLang="en-US" sz="2400" dirty="0" smtClean="0"/>
              <a:t>提交</a:t>
            </a:r>
            <a:r>
              <a:rPr lang="en-US" altLang="zh-CN" sz="2400" dirty="0" smtClean="0"/>
              <a:t>"&gt;</a:t>
            </a:r>
          </a:p>
          <a:p>
            <a:pPr>
              <a:buNone/>
            </a:pPr>
            <a:r>
              <a:rPr lang="en-US" altLang="zh-CN" sz="2400" dirty="0" smtClean="0"/>
              <a:t>&lt;input type="reset" value="</a:t>
            </a:r>
            <a:r>
              <a:rPr lang="zh-CN" altLang="en-US" sz="2400" dirty="0" smtClean="0"/>
              <a:t>重置</a:t>
            </a:r>
            <a:r>
              <a:rPr lang="en-US" altLang="zh-CN" sz="2400" dirty="0" smtClean="0"/>
              <a:t>"&gt;</a:t>
            </a:r>
          </a:p>
          <a:p>
            <a:pPr>
              <a:buNone/>
            </a:pPr>
            <a:r>
              <a:rPr lang="en-US" altLang="zh-CN" sz="2400" dirty="0" smtClean="0"/>
              <a:t>&lt;/form&gt;</a:t>
            </a:r>
          </a:p>
          <a:p>
            <a:pPr>
              <a:buNone/>
            </a:pPr>
            <a:r>
              <a:rPr lang="en-US" altLang="zh-CN" sz="2400" dirty="0" smtClean="0"/>
              <a:t>&lt;/body&gt;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Input_bean.html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CN" dirty="0" smtClean="0"/>
              <a:t> &lt;body&gt;</a:t>
            </a:r>
          </a:p>
          <a:p>
            <a:pPr>
              <a:buNone/>
            </a:pPr>
            <a:r>
              <a:rPr lang="en-US" altLang="zh-CN" dirty="0" smtClean="0"/>
              <a:t>    &lt;%</a:t>
            </a:r>
            <a:r>
              <a:rPr lang="en-US" altLang="zh-CN" dirty="0" err="1" smtClean="0"/>
              <a:t>request.setCharacterEncoding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gbk</a:t>
            </a:r>
            <a:r>
              <a:rPr lang="en-US" altLang="zh-CN" dirty="0" smtClean="0"/>
              <a:t>"); %&gt;</a:t>
            </a:r>
          </a:p>
          <a:p>
            <a:pPr>
              <a:buNone/>
            </a:pPr>
            <a:r>
              <a:rPr lang="en-US" altLang="zh-CN" dirty="0" smtClean="0"/>
              <a:t>    &lt;%</a:t>
            </a:r>
            <a:r>
              <a:rPr lang="en-US" altLang="zh-CN" dirty="0" err="1" smtClean="0"/>
              <a:t>SimpleBean</a:t>
            </a:r>
            <a:r>
              <a:rPr lang="en-US" altLang="zh-CN" dirty="0" smtClean="0"/>
              <a:t> simple=</a:t>
            </a:r>
            <a:r>
              <a:rPr lang="en-US" altLang="zh-CN" b="1" dirty="0" smtClean="0"/>
              <a:t>new </a:t>
            </a:r>
            <a:r>
              <a:rPr lang="en-US" altLang="zh-CN" b="1" dirty="0" err="1" smtClean="0"/>
              <a:t>SimpleBean</a:t>
            </a:r>
            <a:r>
              <a:rPr lang="en-US" altLang="zh-CN" b="1" dirty="0" smtClean="0"/>
              <a:t>();</a:t>
            </a:r>
          </a:p>
          <a:p>
            <a:pPr>
              <a:buNone/>
            </a:pPr>
            <a:r>
              <a:rPr lang="en-US" altLang="zh-CN" dirty="0" smtClean="0"/>
              <a:t>      </a:t>
            </a:r>
            <a:r>
              <a:rPr lang="en-US" altLang="zh-CN" dirty="0" err="1" smtClean="0"/>
              <a:t>simple.setName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request.getParameter</a:t>
            </a:r>
            <a:r>
              <a:rPr lang="en-US" altLang="zh-CN" dirty="0" smtClean="0"/>
              <a:t>("name"));</a:t>
            </a:r>
          </a:p>
          <a:p>
            <a:pPr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simple.setAge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Integer.parseInt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request.getParameter</a:t>
            </a:r>
            <a:r>
              <a:rPr lang="en-US" altLang="zh-CN" dirty="0" smtClean="0"/>
              <a:t>("age")));</a:t>
            </a:r>
          </a:p>
          <a:p>
            <a:pPr>
              <a:buNone/>
            </a:pPr>
            <a:r>
              <a:rPr lang="zh-CN" altLang="en-US" dirty="0" smtClean="0"/>
              <a:t>     </a:t>
            </a:r>
            <a:r>
              <a:rPr lang="en-US" altLang="zh-CN" dirty="0" smtClean="0"/>
              <a:t>%&gt;</a:t>
            </a:r>
          </a:p>
          <a:p>
            <a:pPr>
              <a:buNone/>
            </a:pPr>
            <a:r>
              <a:rPr lang="en-US" altLang="zh-CN" dirty="0" smtClean="0"/>
              <a:t>     &lt;h3&gt; </a:t>
            </a:r>
            <a:r>
              <a:rPr lang="zh-CN" altLang="en-US" dirty="0" smtClean="0"/>
              <a:t>姓名：</a:t>
            </a:r>
            <a:r>
              <a:rPr lang="en-US" altLang="zh-CN" dirty="0" smtClean="0"/>
              <a:t>&lt;%=</a:t>
            </a:r>
            <a:r>
              <a:rPr lang="en-US" altLang="zh-CN" dirty="0" err="1" smtClean="0"/>
              <a:t>simple.getName</a:t>
            </a:r>
            <a:r>
              <a:rPr lang="en-US" altLang="zh-CN" dirty="0" smtClean="0"/>
              <a:t>() %&gt;&lt;/h3&gt;</a:t>
            </a:r>
          </a:p>
          <a:p>
            <a:pPr>
              <a:buNone/>
            </a:pPr>
            <a:r>
              <a:rPr lang="en-US" altLang="zh-CN" dirty="0" smtClean="0"/>
              <a:t>     &lt;h3&gt;</a:t>
            </a:r>
            <a:r>
              <a:rPr lang="zh-CN" altLang="en-US" dirty="0" smtClean="0"/>
              <a:t>年龄：</a:t>
            </a:r>
            <a:r>
              <a:rPr lang="en-US" altLang="zh-CN" dirty="0" smtClean="0"/>
              <a:t>&lt;%=</a:t>
            </a:r>
            <a:r>
              <a:rPr lang="en-US" altLang="zh-CN" dirty="0" err="1" smtClean="0"/>
              <a:t>simple.getAge</a:t>
            </a:r>
            <a:r>
              <a:rPr lang="en-US" altLang="zh-CN" dirty="0" smtClean="0"/>
              <a:t>() %&gt;&lt;/h3&gt;</a:t>
            </a:r>
          </a:p>
          <a:p>
            <a:pPr>
              <a:buNone/>
            </a:pPr>
            <a:r>
              <a:rPr lang="en-US" altLang="zh-CN" dirty="0" smtClean="0"/>
              <a:t>  &lt;/body&gt;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Input_bean1.jsp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557338"/>
            <a:ext cx="8215313" cy="417671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7.1  </a:t>
            </a:r>
            <a:r>
              <a:rPr lang="en-US" altLang="zh-CN" dirty="0" err="1" smtClean="0">
                <a:solidFill>
                  <a:srgbClr val="FF0000"/>
                </a:solidFill>
              </a:rPr>
              <a:t>JavaBean</a:t>
            </a:r>
            <a:r>
              <a:rPr lang="zh-CN" altLang="en-US" dirty="0" smtClean="0">
                <a:solidFill>
                  <a:srgbClr val="FF0000"/>
                </a:solidFill>
              </a:rPr>
              <a:t>概述	</a:t>
            </a: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0000CC"/>
                </a:solidFill>
              </a:rPr>
              <a:t>7.2  </a:t>
            </a:r>
            <a:r>
              <a:rPr lang="en-US" altLang="zh-CN" dirty="0" err="1" smtClean="0">
                <a:solidFill>
                  <a:srgbClr val="0000CC"/>
                </a:solidFill>
              </a:rPr>
              <a:t>JavaBean</a:t>
            </a:r>
            <a:r>
              <a:rPr lang="zh-CN" altLang="en-US" dirty="0" smtClean="0">
                <a:solidFill>
                  <a:srgbClr val="0000CC"/>
                </a:solidFill>
              </a:rPr>
              <a:t>的基本用法</a:t>
            </a: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0000CC"/>
                </a:solidFill>
              </a:rPr>
              <a:t>7.3 </a:t>
            </a:r>
            <a:r>
              <a:rPr lang="en-US" altLang="zh-CN" dirty="0" err="1" smtClean="0">
                <a:solidFill>
                  <a:srgbClr val="0000CC"/>
                </a:solidFill>
              </a:rPr>
              <a:t>JavaBean</a:t>
            </a:r>
            <a:r>
              <a:rPr lang="zh-CN" altLang="en-US" dirty="0" smtClean="0">
                <a:solidFill>
                  <a:srgbClr val="0000CC"/>
                </a:solidFill>
              </a:rPr>
              <a:t>的作用域	</a:t>
            </a: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0000CC"/>
                </a:solidFill>
              </a:rPr>
              <a:t>7.4  </a:t>
            </a:r>
            <a:r>
              <a:rPr lang="en-US" altLang="zh-CN" dirty="0" err="1">
                <a:solidFill>
                  <a:srgbClr val="0000CC"/>
                </a:solidFill>
              </a:rPr>
              <a:t>JavaBean</a:t>
            </a:r>
            <a:r>
              <a:rPr lang="zh-CN" altLang="en-US" dirty="0" smtClean="0">
                <a:solidFill>
                  <a:srgbClr val="0000CC"/>
                </a:solidFill>
              </a:rPr>
              <a:t>的删除</a:t>
            </a:r>
            <a:r>
              <a:rPr lang="zh-CN" altLang="en-US" dirty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7.5  JDBC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067D-7F7C-468A-AC59-3DFF763C5CD3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A3DA-0005-44C8-9A91-9C38C62F3D36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&lt;body&gt;</a:t>
            </a:r>
          </a:p>
          <a:p>
            <a:pPr>
              <a:buNone/>
            </a:pPr>
            <a:r>
              <a:rPr lang="en-US" altLang="zh-CN" sz="2400" dirty="0" smtClean="0"/>
              <a:t>&lt;%</a:t>
            </a:r>
            <a:r>
              <a:rPr lang="en-US" altLang="zh-CN" sz="2400" dirty="0" err="1" smtClean="0"/>
              <a:t>request.setCharacterEncoding</a:t>
            </a:r>
            <a:r>
              <a:rPr lang="en-US" altLang="zh-CN" sz="2400" dirty="0" smtClean="0"/>
              <a:t>("GBK") ;%&gt;</a:t>
            </a:r>
          </a:p>
          <a:p>
            <a:pPr>
              <a:buNone/>
            </a:pPr>
            <a:r>
              <a:rPr lang="en-US" altLang="zh-CN" sz="2400" dirty="0" smtClean="0"/>
              <a:t>&lt;</a:t>
            </a:r>
            <a:r>
              <a:rPr lang="en-US" altLang="zh-CN" sz="2400" dirty="0" err="1" smtClean="0"/>
              <a:t>jsp:useBean</a:t>
            </a:r>
            <a:r>
              <a:rPr lang="en-US" altLang="zh-CN" sz="2400" dirty="0" smtClean="0"/>
              <a:t> id=</a:t>
            </a:r>
            <a:r>
              <a:rPr lang="en-US" altLang="zh-CN" sz="2400" i="1" dirty="0" smtClean="0"/>
              <a:t>"simple" scope="page" class="ch7.SimpleBean"/&gt;</a:t>
            </a:r>
          </a:p>
          <a:p>
            <a:pPr>
              <a:buNone/>
            </a:pPr>
            <a:r>
              <a:rPr lang="en-US" altLang="zh-CN" sz="2400" dirty="0" smtClean="0"/>
              <a:t>&lt;</a:t>
            </a:r>
            <a:r>
              <a:rPr lang="en-US" altLang="zh-CN" sz="2400" dirty="0" err="1" smtClean="0"/>
              <a:t>jsp:setProperty</a:t>
            </a:r>
            <a:r>
              <a:rPr lang="en-US" altLang="zh-CN" sz="2400" dirty="0" smtClean="0"/>
              <a:t> name=</a:t>
            </a:r>
            <a:r>
              <a:rPr lang="en-US" altLang="zh-CN" sz="2400" i="1" dirty="0" smtClean="0"/>
              <a:t>"simple" property="*"/&gt;</a:t>
            </a:r>
          </a:p>
          <a:p>
            <a:pPr>
              <a:buNone/>
            </a:pPr>
            <a:r>
              <a:rPr lang="en-US" altLang="zh-CN" sz="2400" dirty="0" smtClean="0"/>
              <a:t>&lt;h3&gt;</a:t>
            </a:r>
            <a:r>
              <a:rPr lang="zh-CN" altLang="en-US" sz="2400" dirty="0" smtClean="0"/>
              <a:t>姓名：</a:t>
            </a:r>
            <a:r>
              <a:rPr lang="en-US" altLang="zh-CN" sz="2400" dirty="0" smtClean="0"/>
              <a:t>&lt;%=</a:t>
            </a:r>
            <a:r>
              <a:rPr lang="en-US" altLang="zh-CN" sz="2400" dirty="0" err="1" smtClean="0"/>
              <a:t>simple.getName</a:t>
            </a:r>
            <a:r>
              <a:rPr lang="en-US" altLang="zh-CN" sz="2400" dirty="0" smtClean="0"/>
              <a:t>()%&gt;&lt;/h3&gt;</a:t>
            </a:r>
          </a:p>
          <a:p>
            <a:pPr>
              <a:buNone/>
            </a:pPr>
            <a:r>
              <a:rPr lang="en-US" altLang="zh-CN" sz="2400" dirty="0" smtClean="0"/>
              <a:t>&lt;h3&gt;</a:t>
            </a:r>
            <a:r>
              <a:rPr lang="zh-CN" altLang="en-US" sz="2400" dirty="0" smtClean="0"/>
              <a:t>年龄：</a:t>
            </a:r>
            <a:r>
              <a:rPr lang="en-US" altLang="zh-CN" sz="2400" dirty="0" smtClean="0"/>
              <a:t>&lt;%=</a:t>
            </a:r>
            <a:r>
              <a:rPr lang="en-US" altLang="zh-CN" sz="2400" dirty="0" err="1" smtClean="0"/>
              <a:t>simple.getAge</a:t>
            </a:r>
            <a:r>
              <a:rPr lang="en-US" altLang="zh-CN" sz="2400" dirty="0" smtClean="0"/>
              <a:t>()%&gt;&lt;/h3&gt;</a:t>
            </a:r>
          </a:p>
          <a:p>
            <a:pPr>
              <a:buNone/>
            </a:pPr>
            <a:r>
              <a:rPr lang="en-US" altLang="zh-CN" sz="2400" dirty="0" smtClean="0"/>
              <a:t>&lt;/body&gt;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Input_bean2.jsp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500174"/>
            <a:ext cx="8591550" cy="45990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/>
              <a:t>JavaBeans</a:t>
            </a:r>
            <a:r>
              <a:rPr lang="zh-CN" altLang="en-US" dirty="0" smtClean="0"/>
              <a:t>组件不仅可以封装许多信息供</a:t>
            </a:r>
            <a:r>
              <a:rPr lang="en-US" altLang="zh-CN" dirty="0" smtClean="0"/>
              <a:t>JSP</a:t>
            </a:r>
            <a:r>
              <a:rPr lang="zh-CN" altLang="en-US" dirty="0" smtClean="0"/>
              <a:t>调用，而且还可以将一些数据处理的逻辑隐藏到</a:t>
            </a:r>
            <a:r>
              <a:rPr lang="en-US" altLang="zh-CN" dirty="0" smtClean="0"/>
              <a:t>JavaBeans</a:t>
            </a:r>
            <a:r>
              <a:rPr lang="zh-CN" altLang="en-US" dirty="0" smtClean="0"/>
              <a:t>的内部。除此之外，还可以设定</a:t>
            </a:r>
            <a:r>
              <a:rPr lang="en-US" altLang="zh-CN" dirty="0" smtClean="0"/>
              <a:t>JavaBeans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Scope</a:t>
            </a:r>
            <a:r>
              <a:rPr lang="zh-CN" altLang="en-US" dirty="0" smtClean="0"/>
              <a:t>属性，使得</a:t>
            </a:r>
            <a:r>
              <a:rPr lang="en-US" altLang="zh-CN" dirty="0" smtClean="0"/>
              <a:t>JavaBeans</a:t>
            </a:r>
            <a:r>
              <a:rPr lang="zh-CN" altLang="en-US" dirty="0" smtClean="0"/>
              <a:t>组件对于不同的任务具有不同的作用域。在前面已经提到过</a:t>
            </a:r>
            <a:r>
              <a:rPr lang="en-US" altLang="zh-CN" dirty="0" smtClean="0"/>
              <a:t>Scope</a:t>
            </a:r>
            <a:r>
              <a:rPr lang="zh-CN" altLang="en-US" dirty="0" smtClean="0"/>
              <a:t>属性具有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个可能的值分别是：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page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request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Session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application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03B6-9FD6-4182-A367-43D46787CA98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0A-4B6E-48B8-AB31-540C470F1730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7.3  </a:t>
            </a:r>
            <a:r>
              <a:rPr lang="en-US" altLang="zh-CN" dirty="0" err="1"/>
              <a:t>JavaBean</a:t>
            </a:r>
            <a:r>
              <a:rPr lang="zh-CN" altLang="en-US" dirty="0" smtClean="0"/>
              <a:t>的作用范围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9" name="Rectangle 3"/>
          <p:cNvSpPr>
            <a:spLocks noGrp="1" noChangeArrowheads="1"/>
          </p:cNvSpPr>
          <p:nvPr>
            <p:ph idx="1"/>
          </p:nvPr>
        </p:nvSpPr>
        <p:spPr>
          <a:xfrm>
            <a:off x="301625" y="836613"/>
            <a:ext cx="8540750" cy="5262562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en-US" altLang="zh-CN" dirty="0">
                <a:solidFill>
                  <a:srgbClr val="0000CC"/>
                </a:solidFill>
              </a:rPr>
              <a:t>(</a:t>
            </a:r>
            <a:r>
              <a:rPr lang="en-US" altLang="zh-CN" dirty="0" smtClean="0">
                <a:solidFill>
                  <a:srgbClr val="0000CC"/>
                </a:solidFill>
              </a:rPr>
              <a:t>1)Page</a:t>
            </a:r>
            <a:endParaRPr lang="en-US" altLang="zh-CN" dirty="0">
              <a:solidFill>
                <a:srgbClr val="0000CC"/>
              </a:solidFill>
            </a:endParaRPr>
          </a:p>
          <a:p>
            <a:pPr marL="271463" indent="-271463"/>
            <a:r>
              <a:rPr lang="zh-CN" altLang="en-US" dirty="0" smtClean="0">
                <a:solidFill>
                  <a:srgbClr val="000000"/>
                </a:solidFill>
              </a:rPr>
              <a:t>表示</a:t>
            </a:r>
            <a:r>
              <a:rPr lang="zh-CN" altLang="en-US" dirty="0">
                <a:solidFill>
                  <a:srgbClr val="000000"/>
                </a:solidFill>
              </a:rPr>
              <a:t>在当前请求持续的时间中，</a:t>
            </a:r>
            <a:r>
              <a:rPr lang="en-US" altLang="zh-CN" dirty="0">
                <a:solidFill>
                  <a:srgbClr val="000000"/>
                </a:solidFill>
              </a:rPr>
              <a:t>Bean</a:t>
            </a:r>
            <a:r>
              <a:rPr lang="zh-CN" altLang="en-US" dirty="0">
                <a:solidFill>
                  <a:srgbClr val="000000"/>
                </a:solidFill>
              </a:rPr>
              <a:t>对象被绑定到局部变量，还位于</a:t>
            </a:r>
            <a:r>
              <a:rPr lang="en-US" altLang="zh-CN" dirty="0" err="1">
                <a:solidFill>
                  <a:srgbClr val="000000"/>
                </a:solidFill>
              </a:rPr>
              <a:t>Pagecontext</a:t>
            </a:r>
            <a:r>
              <a:rPr lang="zh-CN" altLang="en-US" dirty="0">
                <a:solidFill>
                  <a:srgbClr val="000000"/>
                </a:solidFill>
              </a:rPr>
              <a:t>对象中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271463" indent="-271463"/>
            <a:r>
              <a:rPr lang="zh-CN" altLang="en-US" dirty="0" smtClean="0">
                <a:solidFill>
                  <a:srgbClr val="000000"/>
                </a:solidFill>
              </a:rPr>
              <a:t>通过</a:t>
            </a:r>
            <a:r>
              <a:rPr lang="zh-CN" altLang="en-US" dirty="0">
                <a:solidFill>
                  <a:srgbClr val="000000"/>
                </a:solidFill>
              </a:rPr>
              <a:t>预定义变量</a:t>
            </a:r>
            <a:r>
              <a:rPr lang="en-US" altLang="zh-CN" dirty="0" err="1">
                <a:solidFill>
                  <a:srgbClr val="000000"/>
                </a:solidFill>
              </a:rPr>
              <a:t>pageContext</a:t>
            </a:r>
            <a:r>
              <a:rPr lang="zh-CN" altLang="en-US" dirty="0">
                <a:solidFill>
                  <a:srgbClr val="000000"/>
                </a:solidFill>
              </a:rPr>
              <a:t>的</a:t>
            </a:r>
            <a:r>
              <a:rPr lang="en-US" altLang="zh-CN" dirty="0" err="1">
                <a:solidFill>
                  <a:srgbClr val="000000"/>
                </a:solidFill>
              </a:rPr>
              <a:t>getAttribute</a:t>
            </a:r>
            <a:r>
              <a:rPr lang="zh-CN" altLang="en-US" dirty="0">
                <a:solidFill>
                  <a:srgbClr val="000000"/>
                </a:solidFill>
              </a:rPr>
              <a:t>方法</a:t>
            </a:r>
            <a:r>
              <a:rPr lang="zh-CN" altLang="en-US" dirty="0" smtClean="0">
                <a:solidFill>
                  <a:srgbClr val="000000"/>
                </a:solidFill>
              </a:rPr>
              <a:t>，可以</a:t>
            </a:r>
            <a:r>
              <a:rPr lang="zh-CN" altLang="en-US" dirty="0">
                <a:solidFill>
                  <a:srgbClr val="000000"/>
                </a:solidFill>
              </a:rPr>
              <a:t>访问此</a:t>
            </a:r>
            <a:r>
              <a:rPr lang="en-US" altLang="zh-CN" dirty="0" err="1">
                <a:solidFill>
                  <a:srgbClr val="000000"/>
                </a:solidFill>
              </a:rPr>
              <a:t>Servlet</a:t>
            </a:r>
            <a:r>
              <a:rPr lang="zh-CN" altLang="en-US" dirty="0">
                <a:solidFill>
                  <a:srgbClr val="000000"/>
                </a:solidFill>
              </a:rPr>
              <a:t>代码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271463" indent="-271463"/>
            <a:r>
              <a:rPr lang="zh-CN" altLang="en-US" dirty="0" smtClean="0">
                <a:solidFill>
                  <a:srgbClr val="000000"/>
                </a:solidFill>
              </a:rPr>
              <a:t>实际上</a:t>
            </a:r>
            <a:r>
              <a:rPr lang="zh-CN" altLang="en-US" dirty="0">
                <a:solidFill>
                  <a:srgbClr val="000000"/>
                </a:solidFill>
              </a:rPr>
              <a:t>，总能够通过同一页面的</a:t>
            </a:r>
            <a:r>
              <a:rPr lang="en-US" altLang="zh-CN" dirty="0" err="1">
                <a:solidFill>
                  <a:srgbClr val="000000"/>
                </a:solidFill>
              </a:rPr>
              <a:t>jsp:getProperty</a:t>
            </a:r>
            <a:r>
              <a:rPr lang="zh-CN" altLang="en-US" dirty="0">
                <a:solidFill>
                  <a:srgbClr val="000000"/>
                </a:solidFill>
              </a:rPr>
              <a:t>和</a:t>
            </a:r>
            <a:r>
              <a:rPr lang="en-US" altLang="zh-CN" dirty="0" err="1">
                <a:solidFill>
                  <a:srgbClr val="000000"/>
                </a:solidFill>
              </a:rPr>
              <a:t>jsp:setProperty</a:t>
            </a:r>
            <a:r>
              <a:rPr lang="zh-CN" altLang="en-US" dirty="0">
                <a:solidFill>
                  <a:srgbClr val="000000"/>
                </a:solidFill>
              </a:rPr>
              <a:t>来访问具有</a:t>
            </a:r>
            <a:r>
              <a:rPr lang="en-US" altLang="zh-CN" dirty="0">
                <a:solidFill>
                  <a:srgbClr val="000000"/>
                </a:solidFill>
              </a:rPr>
              <a:t>page</a:t>
            </a:r>
            <a:r>
              <a:rPr lang="zh-CN" altLang="en-US" dirty="0">
                <a:solidFill>
                  <a:srgbClr val="000000"/>
                </a:solidFill>
              </a:rPr>
              <a:t>作用域的</a:t>
            </a:r>
            <a:r>
              <a:rPr lang="en-US" altLang="zh-CN" dirty="0">
                <a:solidFill>
                  <a:srgbClr val="000000"/>
                </a:solidFill>
              </a:rPr>
              <a:t>Bean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271463" indent="-271463"/>
            <a:r>
              <a:rPr lang="zh-CN" altLang="en-US" dirty="0" smtClean="0">
                <a:solidFill>
                  <a:srgbClr val="000000"/>
                </a:solidFill>
              </a:rPr>
              <a:t>保存</a:t>
            </a:r>
            <a:r>
              <a:rPr lang="zh-CN" altLang="en-US" smtClean="0">
                <a:solidFill>
                  <a:srgbClr val="000000"/>
                </a:solidFill>
              </a:rPr>
              <a:t>在一页的</a:t>
            </a:r>
            <a:r>
              <a:rPr lang="zh-CN" altLang="en-US" dirty="0" smtClean="0">
                <a:solidFill>
                  <a:srgbClr val="000000"/>
                </a:solidFill>
              </a:rPr>
              <a:t>范围中，跳转后此</a:t>
            </a:r>
            <a:r>
              <a:rPr lang="en-US" altLang="zh-CN" dirty="0" err="1" smtClean="0">
                <a:solidFill>
                  <a:srgbClr val="000000"/>
                </a:solidFill>
              </a:rPr>
              <a:t>JavaBean</a:t>
            </a:r>
            <a:r>
              <a:rPr lang="zh-CN" altLang="en-US" dirty="0" smtClean="0">
                <a:solidFill>
                  <a:srgbClr val="000000"/>
                </a:solidFill>
              </a:rPr>
              <a:t>失效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271463" indent="-271463"/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CB4-373B-4C6B-B3D3-B7A018173BBC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2FEB1-A1F8-4738-B148-F11FF854031E}" type="slidenum">
              <a:rPr lang="en-US" altLang="zh-CN"/>
              <a:pPr/>
              <a:t>22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7158" y="1571612"/>
            <a:ext cx="8429652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jsp:useBean</a:t>
            </a:r>
            <a:r>
              <a:rPr lang="en-US" altLang="zh-CN" sz="2000" dirty="0" smtClean="0"/>
              <a:t> id=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scope="page" class="ch7.Count"/&gt;</a:t>
            </a:r>
          </a:p>
          <a:p>
            <a:r>
              <a:rPr lang="en-US" altLang="zh-CN" sz="2000" dirty="0" smtClean="0"/>
              <a:t>&lt;body&gt;</a:t>
            </a:r>
          </a:p>
          <a:p>
            <a:r>
              <a:rPr lang="en-US" altLang="zh-CN" sz="2000" dirty="0" smtClean="0"/>
              <a:t>&lt;h3&gt;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jsp:getProperty</a:t>
            </a:r>
            <a:r>
              <a:rPr lang="en-US" altLang="zh-CN" sz="2000" dirty="0" smtClean="0"/>
              <a:t> name=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property="count"/&gt;</a:t>
            </a:r>
            <a:r>
              <a:rPr lang="zh-CN" altLang="en-US" sz="2000" i="1" dirty="0" smtClean="0"/>
              <a:t>次访问！</a:t>
            </a:r>
            <a:r>
              <a:rPr lang="en-US" altLang="zh-CN" sz="2000" i="1" dirty="0" smtClean="0"/>
              <a:t>&lt;/h3&gt;</a:t>
            </a:r>
          </a:p>
          <a:p>
            <a:r>
              <a:rPr lang="en-US" altLang="zh-CN" sz="2000" dirty="0" smtClean="0"/>
              <a:t>&lt;/body&gt;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1071546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page_bean00.jsp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28596" y="3357562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page_bean01.jsp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57158" y="3798048"/>
            <a:ext cx="8429684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/>
              <a:t>&lt;body&gt;</a:t>
            </a:r>
          </a:p>
          <a:p>
            <a:r>
              <a:rPr lang="en-US" altLang="zh-CN" sz="2000" dirty="0" smtClean="0"/>
              <a:t>&lt;h3&gt;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jsp:getProperty</a:t>
            </a:r>
            <a:r>
              <a:rPr lang="en-US" altLang="zh-CN" sz="2000" dirty="0" smtClean="0"/>
              <a:t> name=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property="count"/&gt;</a:t>
            </a:r>
            <a:r>
              <a:rPr lang="zh-CN" altLang="en-US" sz="2000" i="1" dirty="0" smtClean="0"/>
              <a:t>次访问！</a:t>
            </a:r>
            <a:r>
              <a:rPr lang="en-US" altLang="zh-CN" sz="2000" i="1" dirty="0" smtClean="0"/>
              <a:t>&lt;/h3&gt;</a:t>
            </a:r>
          </a:p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jsp:forward</a:t>
            </a:r>
            <a:r>
              <a:rPr lang="en-US" altLang="zh-CN" sz="2000" dirty="0" smtClean="0"/>
              <a:t> page=</a:t>
            </a:r>
            <a:r>
              <a:rPr lang="en-US" altLang="zh-CN" sz="2000" i="1" dirty="0" smtClean="0"/>
              <a:t>"page_bean02.jsp"&gt;&lt;/</a:t>
            </a:r>
            <a:r>
              <a:rPr lang="en-US" altLang="zh-CN" sz="2000" i="1" dirty="0" err="1" smtClean="0"/>
              <a:t>jsp:forward</a:t>
            </a:r>
            <a:r>
              <a:rPr lang="en-US" altLang="zh-CN" sz="2000" i="1" dirty="0" smtClean="0"/>
              <a:t>&gt;</a:t>
            </a:r>
          </a:p>
          <a:p>
            <a:r>
              <a:rPr lang="en-US" altLang="zh-CN" sz="2000" dirty="0" smtClean="0"/>
              <a:t>&lt;/body&gt;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1" name="Rectangle 3"/>
          <p:cNvSpPr>
            <a:spLocks noGrp="1" noChangeArrowheads="1"/>
          </p:cNvSpPr>
          <p:nvPr>
            <p:ph idx="1"/>
          </p:nvPr>
        </p:nvSpPr>
        <p:spPr>
          <a:xfrm>
            <a:off x="301625" y="404813"/>
            <a:ext cx="8540750" cy="56943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solidFill>
                  <a:srgbClr val="0000CC"/>
                </a:solidFill>
              </a:rPr>
              <a:t>(2) </a:t>
            </a:r>
            <a:r>
              <a:rPr lang="en-US" altLang="zh-CN" dirty="0">
                <a:solidFill>
                  <a:srgbClr val="0000CC"/>
                </a:solidFill>
              </a:rPr>
              <a:t>request 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该值表示在当前请求的过程中，</a:t>
            </a:r>
            <a:r>
              <a:rPr lang="en-US" altLang="zh-CN" dirty="0">
                <a:solidFill>
                  <a:srgbClr val="000000"/>
                </a:solidFill>
              </a:rPr>
              <a:t>Bean</a:t>
            </a:r>
            <a:r>
              <a:rPr lang="zh-CN" altLang="en-US" dirty="0">
                <a:solidFill>
                  <a:srgbClr val="000000"/>
                </a:solidFill>
              </a:rPr>
              <a:t>对象除了被绑定到局部变量外，它还</a:t>
            </a:r>
            <a:r>
              <a:rPr lang="zh-CN" altLang="en-US" dirty="0" smtClean="0">
                <a:solidFill>
                  <a:srgbClr val="000000"/>
                </a:solidFill>
              </a:rPr>
              <a:t>位于</a:t>
            </a:r>
            <a:r>
              <a:rPr lang="en-US" altLang="zh-CN" dirty="0" err="1" smtClean="0">
                <a:solidFill>
                  <a:srgbClr val="000000"/>
                </a:solidFill>
              </a:rPr>
              <a:t>Serv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letRequest</a:t>
            </a:r>
            <a:r>
              <a:rPr lang="zh-CN" altLang="en-US" dirty="0">
                <a:solidFill>
                  <a:srgbClr val="000000"/>
                </a:solidFill>
              </a:rPr>
              <a:t>对象中，通过</a:t>
            </a:r>
            <a:r>
              <a:rPr lang="en-US" altLang="zh-CN" dirty="0" err="1">
                <a:solidFill>
                  <a:srgbClr val="000000"/>
                </a:solidFill>
              </a:rPr>
              <a:t>getAttribute</a:t>
            </a:r>
            <a:r>
              <a:rPr lang="en-US" altLang="zh-CN" dirty="0">
                <a:solidFill>
                  <a:srgbClr val="000000"/>
                </a:solidFill>
              </a:rPr>
              <a:t>()</a:t>
            </a:r>
            <a:r>
              <a:rPr lang="zh-CN" altLang="en-US" dirty="0">
                <a:solidFill>
                  <a:srgbClr val="000000"/>
                </a:solidFill>
              </a:rPr>
              <a:t>方法可以进行访问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r>
              <a:rPr lang="zh-CN" altLang="en-US" dirty="0" smtClean="0"/>
              <a:t>一个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对象可以保存在一次服务器跳转的范围内 ，将不会重复声明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B78A-0FDA-4533-8CA1-D9075BB735EA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75D6-BD1C-4B29-BA8E-070087452E3B}" type="slidenum">
              <a:rPr lang="en-US" altLang="zh-CN"/>
              <a:pPr/>
              <a:t>24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596" y="857232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request_bean01.jsp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57158" y="1297718"/>
            <a:ext cx="8429684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jsp:useBean</a:t>
            </a:r>
            <a:r>
              <a:rPr lang="en-US" altLang="zh-CN" sz="2000" dirty="0" smtClean="0"/>
              <a:t> id=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scope="request" class="ch7.Count"/&gt;</a:t>
            </a:r>
          </a:p>
          <a:p>
            <a:r>
              <a:rPr lang="en-US" altLang="zh-CN" sz="2000" dirty="0" smtClean="0"/>
              <a:t>&lt;body&gt;</a:t>
            </a:r>
          </a:p>
          <a:p>
            <a:r>
              <a:rPr lang="en-US" altLang="zh-CN" sz="2000" dirty="0" smtClean="0"/>
              <a:t>&lt;h3&gt;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jsp:getProperty</a:t>
            </a:r>
            <a:r>
              <a:rPr lang="en-US" altLang="zh-CN" sz="2000" dirty="0" smtClean="0"/>
              <a:t> name=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property="count"/&gt;</a:t>
            </a:r>
            <a:r>
              <a:rPr lang="zh-CN" altLang="en-US" sz="2000" i="1" dirty="0" smtClean="0"/>
              <a:t>次访问！</a:t>
            </a:r>
            <a:r>
              <a:rPr lang="en-US" altLang="zh-CN" sz="2000" i="1" dirty="0" smtClean="0"/>
              <a:t>&lt;/h3&gt;</a:t>
            </a:r>
          </a:p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jsp:forward</a:t>
            </a:r>
            <a:r>
              <a:rPr lang="en-US" altLang="zh-CN" sz="2000" dirty="0" smtClean="0"/>
              <a:t> page=</a:t>
            </a:r>
            <a:r>
              <a:rPr lang="en-US" altLang="zh-CN" sz="2000" i="1" dirty="0" smtClean="0"/>
              <a:t>"request_bean02.jsp"&gt;&lt;/</a:t>
            </a:r>
            <a:r>
              <a:rPr lang="en-US" altLang="zh-CN" sz="2000" i="1" dirty="0" err="1" smtClean="0"/>
              <a:t>jsp:forward</a:t>
            </a:r>
            <a:r>
              <a:rPr lang="en-US" altLang="zh-CN" sz="2000" i="1" dirty="0" smtClean="0"/>
              <a:t>&gt;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3071810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request_bean02.jsp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85720" y="3714752"/>
            <a:ext cx="8429684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jsp:useBean</a:t>
            </a:r>
            <a:r>
              <a:rPr lang="en-US" altLang="zh-CN" sz="2000" dirty="0" smtClean="0"/>
              <a:t> id=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scope="request" class="ch7.Count"/&gt;</a:t>
            </a:r>
          </a:p>
          <a:p>
            <a:r>
              <a:rPr lang="en-US" altLang="zh-CN" sz="2000" dirty="0" smtClean="0"/>
              <a:t>&lt;body&gt;</a:t>
            </a:r>
          </a:p>
          <a:p>
            <a:r>
              <a:rPr lang="en-US" altLang="zh-CN" sz="2000" dirty="0" smtClean="0"/>
              <a:t>&lt;h3&gt;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jsp:getProperty</a:t>
            </a:r>
            <a:r>
              <a:rPr lang="en-US" altLang="zh-CN" sz="2000" dirty="0" smtClean="0"/>
              <a:t> name=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property="count"/&gt;</a:t>
            </a:r>
            <a:r>
              <a:rPr lang="zh-CN" altLang="en-US" sz="2000" i="1" dirty="0" smtClean="0"/>
              <a:t>次访问！</a:t>
            </a:r>
            <a:r>
              <a:rPr lang="en-US" altLang="zh-CN" sz="2000" i="1" dirty="0" smtClean="0"/>
              <a:t>&lt;/h3&gt;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idx="1"/>
          </p:nvPr>
        </p:nvSpPr>
        <p:spPr>
          <a:xfrm>
            <a:off x="301625" y="404813"/>
            <a:ext cx="8540750" cy="56943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solidFill>
                  <a:srgbClr val="0000CC"/>
                </a:solidFill>
              </a:rPr>
              <a:t>(3) session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该值意味着除了绑定到局部变量， </a:t>
            </a:r>
            <a:r>
              <a:rPr lang="en-US" altLang="zh-CN" dirty="0">
                <a:solidFill>
                  <a:srgbClr val="000000"/>
                </a:solidFill>
              </a:rPr>
              <a:t>Bean</a:t>
            </a:r>
            <a:r>
              <a:rPr lang="zh-CN" altLang="en-US" dirty="0">
                <a:solidFill>
                  <a:srgbClr val="000000"/>
                </a:solidFill>
              </a:rPr>
              <a:t>还存储在与当前请求相关的</a:t>
            </a:r>
            <a:r>
              <a:rPr lang="en-US" altLang="zh-CN" dirty="0">
                <a:solidFill>
                  <a:srgbClr val="000000"/>
                </a:solidFill>
              </a:rPr>
              <a:t>Http Session</a:t>
            </a:r>
            <a:r>
              <a:rPr lang="zh-CN" altLang="en-US" dirty="0" smtClean="0">
                <a:solidFill>
                  <a:srgbClr val="000000"/>
                </a:solidFill>
              </a:rPr>
              <a:t>对象中</a:t>
            </a:r>
            <a:r>
              <a:rPr lang="zh-CN" altLang="en-US" dirty="0">
                <a:solidFill>
                  <a:srgbClr val="000000"/>
                </a:solidFill>
              </a:rPr>
              <a:t>，可以使用</a:t>
            </a:r>
            <a:r>
              <a:rPr lang="en-US" altLang="zh-CN" dirty="0" err="1">
                <a:solidFill>
                  <a:srgbClr val="000000"/>
                </a:solidFill>
              </a:rPr>
              <a:t>getValue</a:t>
            </a:r>
            <a:r>
              <a:rPr lang="zh-CN" altLang="en-US" dirty="0">
                <a:solidFill>
                  <a:srgbClr val="000000"/>
                </a:solidFill>
              </a:rPr>
              <a:t>进行检索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000000"/>
                </a:solidFill>
              </a:rPr>
              <a:t>当一个用户连接到</a:t>
            </a:r>
            <a:r>
              <a:rPr lang="en-US" altLang="zh-CN" dirty="0" smtClean="0">
                <a:solidFill>
                  <a:srgbClr val="000000"/>
                </a:solidFill>
              </a:rPr>
              <a:t>JSP</a:t>
            </a:r>
            <a:r>
              <a:rPr lang="zh-CN" altLang="en-US" dirty="0" smtClean="0">
                <a:solidFill>
                  <a:srgbClr val="000000"/>
                </a:solidFill>
              </a:rPr>
              <a:t>页面后，此</a:t>
            </a:r>
            <a:r>
              <a:rPr lang="en-US" altLang="zh-CN" dirty="0" smtClean="0">
                <a:solidFill>
                  <a:srgbClr val="000000"/>
                </a:solidFill>
              </a:rPr>
              <a:t>session</a:t>
            </a:r>
            <a:r>
              <a:rPr lang="zh-CN" altLang="en-US" dirty="0" smtClean="0">
                <a:solidFill>
                  <a:srgbClr val="000000"/>
                </a:solidFill>
              </a:rPr>
              <a:t>范围的</a:t>
            </a:r>
            <a:r>
              <a:rPr lang="en-US" altLang="zh-CN" dirty="0" err="1" smtClean="0">
                <a:solidFill>
                  <a:srgbClr val="000000"/>
                </a:solidFill>
              </a:rPr>
              <a:t>JavaBean</a:t>
            </a:r>
            <a:r>
              <a:rPr lang="zh-CN" altLang="en-US" dirty="0" smtClean="0">
                <a:solidFill>
                  <a:srgbClr val="000000"/>
                </a:solidFill>
              </a:rPr>
              <a:t>将会一直保留，用户无论如何操作，都不会重新声明新的</a:t>
            </a:r>
            <a:r>
              <a:rPr lang="en-US" altLang="zh-CN" dirty="0" err="1" smtClean="0">
                <a:solidFill>
                  <a:srgbClr val="000000"/>
                </a:solidFill>
              </a:rPr>
              <a:t>JavaBean</a:t>
            </a:r>
            <a:r>
              <a:rPr lang="zh-CN" altLang="en-US" dirty="0" smtClean="0">
                <a:solidFill>
                  <a:srgbClr val="000000"/>
                </a:solidFill>
              </a:rPr>
              <a:t>对象 。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3F39-0591-4307-8A1C-B68A2ABD4D73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9176-5765-4DD2-A8C3-911863F203AF}" type="slidenum">
              <a:rPr lang="en-US" altLang="zh-CN"/>
              <a:pPr/>
              <a:t>26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857232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session_bean01.jsp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57158" y="1297718"/>
            <a:ext cx="8429684" cy="16927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jsp:useBean</a:t>
            </a:r>
            <a:r>
              <a:rPr lang="en-US" altLang="zh-CN" sz="2000" dirty="0" smtClean="0"/>
              <a:t> id=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scope="</a:t>
            </a:r>
            <a:r>
              <a:rPr lang="en-US" altLang="zh-CN" sz="2000" dirty="0" smtClean="0"/>
              <a:t>session</a:t>
            </a:r>
            <a:r>
              <a:rPr lang="en-US" altLang="zh-CN" sz="2000" i="1" dirty="0" smtClean="0"/>
              <a:t>" class="ch7.Count"/&gt;</a:t>
            </a:r>
          </a:p>
          <a:p>
            <a:r>
              <a:rPr lang="en-US" altLang="zh-CN" sz="2000" dirty="0" smtClean="0"/>
              <a:t>&lt;body&gt;</a:t>
            </a:r>
          </a:p>
          <a:p>
            <a:r>
              <a:rPr lang="en-US" altLang="zh-CN" sz="2000" dirty="0" smtClean="0"/>
              <a:t>&lt;h3&gt;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jsp:getProperty</a:t>
            </a:r>
            <a:r>
              <a:rPr lang="en-US" altLang="zh-CN" sz="2000" dirty="0" smtClean="0"/>
              <a:t> name=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property="count"/&gt;</a:t>
            </a:r>
            <a:r>
              <a:rPr lang="zh-CN" altLang="en-US" sz="2000" i="1" dirty="0" smtClean="0"/>
              <a:t>次访问！</a:t>
            </a:r>
            <a:r>
              <a:rPr lang="en-US" altLang="zh-CN" sz="2000" i="1" dirty="0" smtClean="0"/>
              <a:t>&lt;/h3&gt;</a:t>
            </a:r>
          </a:p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jsp:forward</a:t>
            </a:r>
            <a:r>
              <a:rPr lang="en-US" altLang="zh-CN" sz="2000" dirty="0" smtClean="0"/>
              <a:t> page=</a:t>
            </a:r>
            <a:r>
              <a:rPr lang="en-US" altLang="zh-CN" sz="2000" i="1" dirty="0" smtClean="0"/>
              <a:t>"</a:t>
            </a:r>
            <a:r>
              <a:rPr lang="en-US" altLang="zh-CN" sz="2000" dirty="0" smtClean="0"/>
              <a:t>session</a:t>
            </a:r>
            <a:r>
              <a:rPr lang="en-US" altLang="zh-CN" sz="2000" i="1" dirty="0" smtClean="0"/>
              <a:t>_bean02.jsp"&gt;&lt;/</a:t>
            </a:r>
            <a:r>
              <a:rPr lang="en-US" altLang="zh-CN" sz="2000" i="1" dirty="0" err="1" smtClean="0"/>
              <a:t>jsp:forward</a:t>
            </a:r>
            <a:r>
              <a:rPr lang="en-US" altLang="zh-CN" sz="2000" i="1" dirty="0" smtClean="0"/>
              <a:t>&gt;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28596" y="3071810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request_bean02.jsp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85720" y="3714752"/>
            <a:ext cx="8429684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jsp:useBean</a:t>
            </a:r>
            <a:r>
              <a:rPr lang="en-US" altLang="zh-CN" sz="2000" dirty="0" smtClean="0"/>
              <a:t> id=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scope="</a:t>
            </a:r>
            <a:r>
              <a:rPr lang="en-US" altLang="zh-CN" sz="2000" dirty="0" smtClean="0"/>
              <a:t>session</a:t>
            </a:r>
            <a:r>
              <a:rPr lang="en-US" altLang="zh-CN" sz="2000" i="1" dirty="0" smtClean="0"/>
              <a:t>" class="ch7.Count"/&gt;</a:t>
            </a:r>
          </a:p>
          <a:p>
            <a:r>
              <a:rPr lang="en-US" altLang="zh-CN" sz="2000" dirty="0" smtClean="0"/>
              <a:t>&lt;body&gt;</a:t>
            </a:r>
          </a:p>
          <a:p>
            <a:r>
              <a:rPr lang="en-US" altLang="zh-CN" sz="2000" dirty="0" smtClean="0"/>
              <a:t>&lt;h3&gt;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jsp:getProperty</a:t>
            </a:r>
            <a:r>
              <a:rPr lang="en-US" altLang="zh-CN" sz="2000" dirty="0" smtClean="0"/>
              <a:t> name=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property="count"/&gt;</a:t>
            </a:r>
            <a:r>
              <a:rPr lang="zh-CN" altLang="en-US" sz="2000" i="1" dirty="0" smtClean="0"/>
              <a:t>次访问！</a:t>
            </a:r>
            <a:r>
              <a:rPr lang="en-US" altLang="zh-CN" sz="2000" i="1" dirty="0" smtClean="0"/>
              <a:t>&lt;/h3&gt;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3" name="Rectangle 3"/>
          <p:cNvSpPr>
            <a:spLocks noGrp="1" noChangeArrowheads="1"/>
          </p:cNvSpPr>
          <p:nvPr>
            <p:ph idx="1"/>
          </p:nvPr>
        </p:nvSpPr>
        <p:spPr>
          <a:xfrm>
            <a:off x="0" y="428604"/>
            <a:ext cx="8858280" cy="604837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3200" dirty="0" smtClean="0">
                <a:solidFill>
                  <a:srgbClr val="0000CC"/>
                </a:solidFill>
              </a:rPr>
              <a:t>(4) </a:t>
            </a:r>
            <a:r>
              <a:rPr lang="en-US" altLang="zh-CN" sz="3200" dirty="0">
                <a:solidFill>
                  <a:srgbClr val="0000CC"/>
                </a:solidFill>
              </a:rPr>
              <a:t>application</a:t>
            </a:r>
            <a:r>
              <a:rPr lang="en-US" altLang="zh-CN" sz="3200" dirty="0"/>
              <a:t> </a:t>
            </a:r>
          </a:p>
          <a:p>
            <a:r>
              <a:rPr lang="zh-CN" altLang="en-US" sz="2800" dirty="0">
                <a:solidFill>
                  <a:srgbClr val="000000"/>
                </a:solidFill>
              </a:rPr>
              <a:t>这意味着</a:t>
            </a:r>
            <a:r>
              <a:rPr lang="en-US" altLang="zh-CN" sz="2800" dirty="0">
                <a:solidFill>
                  <a:srgbClr val="000000"/>
                </a:solidFill>
              </a:rPr>
              <a:t>Bean</a:t>
            </a:r>
            <a:r>
              <a:rPr lang="zh-CN" altLang="en-US" sz="2800" dirty="0">
                <a:solidFill>
                  <a:srgbClr val="000000"/>
                </a:solidFill>
              </a:rPr>
              <a:t>除了被绑定到局部变量外，还可存储在共享的</a:t>
            </a:r>
            <a:r>
              <a:rPr lang="en-US" altLang="zh-CN" sz="2800" dirty="0" err="1">
                <a:solidFill>
                  <a:srgbClr val="000000"/>
                </a:solidFill>
              </a:rPr>
              <a:t>ServletContext</a:t>
            </a:r>
            <a:r>
              <a:rPr lang="zh-CN" altLang="en-US" sz="2800" dirty="0">
                <a:solidFill>
                  <a:srgbClr val="000000"/>
                </a:solidFill>
              </a:rPr>
              <a:t>中，通过预定义</a:t>
            </a:r>
            <a:r>
              <a:rPr lang="en-US" altLang="zh-CN" sz="2800" dirty="0">
                <a:solidFill>
                  <a:srgbClr val="000000"/>
                </a:solidFill>
              </a:rPr>
              <a:t>application</a:t>
            </a:r>
            <a:r>
              <a:rPr lang="zh-CN" altLang="en-US" sz="2800" dirty="0">
                <a:solidFill>
                  <a:srgbClr val="000000"/>
                </a:solidFill>
              </a:rPr>
              <a:t>变量或调用。</a:t>
            </a:r>
            <a:r>
              <a:rPr lang="en-US" altLang="zh-CN" sz="2800" dirty="0" err="1">
                <a:solidFill>
                  <a:srgbClr val="000000"/>
                </a:solidFill>
              </a:rPr>
              <a:t>getServletContext</a:t>
            </a:r>
            <a:r>
              <a:rPr lang="en-US" altLang="zh-CN" sz="2800" dirty="0">
                <a:solidFill>
                  <a:srgbClr val="000000"/>
                </a:solidFill>
              </a:rPr>
              <a:t>()</a:t>
            </a:r>
            <a:r>
              <a:rPr lang="zh-CN" altLang="en-US" sz="2800" dirty="0">
                <a:solidFill>
                  <a:srgbClr val="000000"/>
                </a:solidFill>
              </a:rPr>
              <a:t>方法可以访问</a:t>
            </a:r>
            <a:r>
              <a:rPr lang="en-US" altLang="zh-CN" sz="2800" dirty="0" err="1">
                <a:solidFill>
                  <a:srgbClr val="000000"/>
                </a:solidFill>
              </a:rPr>
              <a:t>ServletContext</a:t>
            </a:r>
            <a:r>
              <a:rPr lang="zh-CN" altLang="en-US" sz="2800" dirty="0">
                <a:solidFill>
                  <a:srgbClr val="000000"/>
                </a:solidFill>
              </a:rPr>
              <a:t>。在</a:t>
            </a:r>
            <a:r>
              <a:rPr lang="en-US" altLang="zh-CN" sz="2800" dirty="0">
                <a:solidFill>
                  <a:srgbClr val="000000"/>
                </a:solidFill>
              </a:rPr>
              <a:t>Web</a:t>
            </a:r>
            <a:r>
              <a:rPr lang="zh-CN" altLang="en-US" sz="2800" dirty="0">
                <a:solidFill>
                  <a:srgbClr val="000000"/>
                </a:solidFill>
              </a:rPr>
              <a:t>应用程序中所有</a:t>
            </a:r>
            <a:r>
              <a:rPr lang="en-US" altLang="zh-CN" sz="2800" dirty="0" err="1">
                <a:solidFill>
                  <a:srgbClr val="000000"/>
                </a:solidFill>
              </a:rPr>
              <a:t>Servlet</a:t>
            </a:r>
            <a:r>
              <a:rPr lang="en-US" altLang="zh-CN" sz="2800" dirty="0">
                <a:solidFill>
                  <a:srgbClr val="000000"/>
                </a:solidFill>
              </a:rPr>
              <a:t> (</a:t>
            </a:r>
            <a:r>
              <a:rPr lang="zh-CN" altLang="en-US" sz="2800" dirty="0">
                <a:solidFill>
                  <a:srgbClr val="000000"/>
                </a:solidFill>
              </a:rPr>
              <a:t>如果没有明确定义</a:t>
            </a:r>
            <a:r>
              <a:rPr lang="en-US" altLang="zh-CN" sz="2800" dirty="0">
                <a:solidFill>
                  <a:srgbClr val="000000"/>
                </a:solidFill>
              </a:rPr>
              <a:t>Web</a:t>
            </a:r>
            <a:r>
              <a:rPr lang="zh-CN" altLang="en-US" sz="2800" dirty="0">
                <a:solidFill>
                  <a:srgbClr val="000000"/>
                </a:solidFill>
              </a:rPr>
              <a:t>应用程序，就是同一服务器或</a:t>
            </a:r>
            <a:r>
              <a:rPr lang="en-US" altLang="zh-CN" sz="2800" dirty="0">
                <a:solidFill>
                  <a:srgbClr val="000000"/>
                </a:solidFill>
              </a:rPr>
              <a:t>Server</a:t>
            </a:r>
            <a:r>
              <a:rPr lang="zh-CN" altLang="en-US" sz="2800" dirty="0">
                <a:solidFill>
                  <a:srgbClr val="000000"/>
                </a:solidFill>
              </a:rPr>
              <a:t>引擎中的所有</a:t>
            </a:r>
            <a:r>
              <a:rPr lang="en-US" altLang="zh-CN" sz="2800" dirty="0" err="1">
                <a:solidFill>
                  <a:srgbClr val="000000"/>
                </a:solidFill>
              </a:rPr>
              <a:t>Servlet</a:t>
            </a:r>
            <a:r>
              <a:rPr lang="en-US" altLang="zh-CN" sz="2800" dirty="0">
                <a:solidFill>
                  <a:srgbClr val="000000"/>
                </a:solidFill>
              </a:rPr>
              <a:t>)</a:t>
            </a:r>
            <a:r>
              <a:rPr lang="zh-CN" altLang="en-US" sz="2800" dirty="0">
                <a:solidFill>
                  <a:srgbClr val="000000"/>
                </a:solidFill>
              </a:rPr>
              <a:t>都共享使用</a:t>
            </a:r>
            <a:r>
              <a:rPr lang="en-US" altLang="zh-CN" sz="2800" dirty="0" err="1">
                <a:solidFill>
                  <a:srgbClr val="000000"/>
                </a:solidFill>
              </a:rPr>
              <a:t>ServletContext</a:t>
            </a:r>
            <a:r>
              <a:rPr lang="zh-CN" altLang="en-US" sz="2800" dirty="0">
                <a:solidFill>
                  <a:srgbClr val="000000"/>
                </a:solidFill>
              </a:rPr>
              <a:t>。通过</a:t>
            </a:r>
            <a:r>
              <a:rPr lang="en-US" altLang="zh-CN" sz="2800" dirty="0" err="1">
                <a:solidFill>
                  <a:srgbClr val="000000"/>
                </a:solidFill>
              </a:rPr>
              <a:t>getAttribute</a:t>
            </a:r>
            <a:r>
              <a:rPr lang="en-US" altLang="zh-CN" sz="2800" dirty="0">
                <a:solidFill>
                  <a:srgbClr val="000000"/>
                </a:solidFill>
              </a:rPr>
              <a:t>()</a:t>
            </a:r>
            <a:r>
              <a:rPr lang="zh-CN" altLang="en-US" sz="2800" dirty="0">
                <a:solidFill>
                  <a:srgbClr val="000000"/>
                </a:solidFill>
              </a:rPr>
              <a:t>方法可以检索</a:t>
            </a:r>
            <a:r>
              <a:rPr lang="en-US" altLang="zh-CN" sz="2800" dirty="0" err="1">
                <a:solidFill>
                  <a:srgbClr val="000000"/>
                </a:solidFill>
              </a:rPr>
              <a:t>ServletContext</a:t>
            </a:r>
            <a:r>
              <a:rPr lang="zh-CN" altLang="en-US" sz="2800" dirty="0">
                <a:solidFill>
                  <a:srgbClr val="000000"/>
                </a:solidFill>
              </a:rPr>
              <a:t>中的值。这种共享行为具有两种结果。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zh-CN" altLang="en-US" sz="2800" dirty="0" smtClean="0">
                <a:solidFill>
                  <a:srgbClr val="000000"/>
                </a:solidFill>
              </a:rPr>
              <a:t>所有用户共同拥有，声明后，所有的用户都 可以直接 访问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E59A-897A-4F62-8308-F0AABE24D6A3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5B6C-D9AF-4E5C-8D8D-FBD42B364AB3}" type="slidenum">
              <a:rPr lang="en-US" altLang="zh-CN"/>
              <a:pPr/>
              <a:t>28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857232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application_bean01.jsp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57158" y="1297718"/>
            <a:ext cx="8429684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jsp:useBean</a:t>
            </a:r>
            <a:r>
              <a:rPr lang="en-US" altLang="zh-CN" sz="2000" dirty="0" smtClean="0"/>
              <a:t> id=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scope="</a:t>
            </a:r>
            <a:r>
              <a:rPr lang="en-US" altLang="zh-CN" sz="2000" dirty="0" smtClean="0"/>
              <a:t>application</a:t>
            </a:r>
            <a:r>
              <a:rPr lang="en-US" altLang="zh-CN" sz="2000" i="1" dirty="0" smtClean="0"/>
              <a:t>" class="ch7.Count"/&gt;</a:t>
            </a:r>
          </a:p>
          <a:p>
            <a:r>
              <a:rPr lang="en-US" altLang="zh-CN" sz="2000" dirty="0" smtClean="0"/>
              <a:t>&lt;body&gt;</a:t>
            </a:r>
          </a:p>
          <a:p>
            <a:r>
              <a:rPr lang="en-US" altLang="zh-CN" sz="2000" dirty="0" smtClean="0"/>
              <a:t>&lt;h3&gt;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jsp:getProperty</a:t>
            </a:r>
            <a:r>
              <a:rPr lang="en-US" altLang="zh-CN" sz="2000" dirty="0" smtClean="0"/>
              <a:t> name=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property="count"/&gt;</a:t>
            </a:r>
            <a:r>
              <a:rPr lang="zh-CN" altLang="en-US" sz="2000" i="1" dirty="0" smtClean="0"/>
              <a:t>次访问！</a:t>
            </a:r>
            <a:r>
              <a:rPr lang="en-US" altLang="zh-CN" sz="2000" i="1" dirty="0" smtClean="0"/>
              <a:t>&lt;/h3&gt;</a:t>
            </a:r>
          </a:p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jsp:forward</a:t>
            </a:r>
            <a:r>
              <a:rPr lang="en-US" altLang="zh-CN" sz="2000" dirty="0" smtClean="0"/>
              <a:t> page=</a:t>
            </a:r>
            <a:r>
              <a:rPr lang="en-US" altLang="zh-CN" sz="2000" i="1" dirty="0" smtClean="0"/>
              <a:t>"</a:t>
            </a:r>
            <a:r>
              <a:rPr lang="en-US" altLang="zh-CN" sz="2000" dirty="0" smtClean="0"/>
              <a:t>session</a:t>
            </a:r>
            <a:r>
              <a:rPr lang="en-US" altLang="zh-CN" sz="2000" i="1" dirty="0" smtClean="0"/>
              <a:t>_bean02.jsp"&gt;&lt;/</a:t>
            </a:r>
            <a:r>
              <a:rPr lang="en-US" altLang="zh-CN" sz="2000" i="1" dirty="0" err="1" smtClean="0"/>
              <a:t>jsp:forward</a:t>
            </a:r>
            <a:r>
              <a:rPr lang="en-US" altLang="zh-CN" sz="2000" i="1" dirty="0" smtClean="0"/>
              <a:t>&gt;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28596" y="3071810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application_bean02.jsp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85720" y="3714752"/>
            <a:ext cx="8429684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jsp:useBean</a:t>
            </a:r>
            <a:r>
              <a:rPr lang="en-US" altLang="zh-CN" sz="2000" dirty="0" smtClean="0"/>
              <a:t> id=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scope="</a:t>
            </a:r>
            <a:r>
              <a:rPr lang="en-US" altLang="zh-CN" sz="2000" dirty="0" smtClean="0"/>
              <a:t>application</a:t>
            </a:r>
            <a:r>
              <a:rPr lang="en-US" altLang="zh-CN" sz="2000" i="1" dirty="0" smtClean="0"/>
              <a:t>" class="ch7.Count"/&gt;</a:t>
            </a:r>
          </a:p>
          <a:p>
            <a:r>
              <a:rPr lang="en-US" altLang="zh-CN" sz="2000" dirty="0" smtClean="0"/>
              <a:t>&lt;body&gt;</a:t>
            </a:r>
          </a:p>
          <a:p>
            <a:r>
              <a:rPr lang="en-US" altLang="zh-CN" sz="2000" dirty="0" smtClean="0"/>
              <a:t>&lt;h3&gt;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jsp:getProperty</a:t>
            </a:r>
            <a:r>
              <a:rPr lang="en-US" altLang="zh-CN" sz="2000" dirty="0" smtClean="0"/>
              <a:t> name=</a:t>
            </a:r>
            <a:r>
              <a:rPr lang="en-US" altLang="zh-CN" sz="2000" i="1" dirty="0" smtClean="0"/>
              <a:t>"</a:t>
            </a:r>
            <a:r>
              <a:rPr lang="en-US" altLang="zh-CN" sz="2000" i="1" dirty="0" err="1" smtClean="0"/>
              <a:t>cou</a:t>
            </a:r>
            <a:r>
              <a:rPr lang="en-US" altLang="zh-CN" sz="2000" i="1" dirty="0" smtClean="0"/>
              <a:t>" property="count"/&gt;</a:t>
            </a:r>
            <a:r>
              <a:rPr lang="zh-CN" altLang="en-US" sz="2000" i="1" dirty="0" smtClean="0"/>
              <a:t>次访问！</a:t>
            </a:r>
            <a:r>
              <a:rPr lang="en-US" altLang="zh-CN" sz="2000" i="1" dirty="0" smtClean="0"/>
              <a:t>&lt;/h3&gt;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5" name="Rectangle 3"/>
          <p:cNvSpPr>
            <a:spLocks noGrp="1" noChangeArrowheads="1"/>
          </p:cNvSpPr>
          <p:nvPr>
            <p:ph idx="1"/>
          </p:nvPr>
        </p:nvSpPr>
        <p:spPr>
          <a:xfrm>
            <a:off x="301625" y="1268413"/>
            <a:ext cx="8540750" cy="5040312"/>
          </a:xfrm>
        </p:spPr>
        <p:txBody>
          <a:bodyPr/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JavaBean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>
                <a:solidFill>
                  <a:srgbClr val="000000"/>
                </a:solidFill>
              </a:rPr>
              <a:t>是一种</a:t>
            </a:r>
            <a:r>
              <a:rPr lang="en-US" altLang="zh-CN" sz="2800" dirty="0">
                <a:solidFill>
                  <a:schemeClr val="accent2"/>
                </a:solidFill>
              </a:rPr>
              <a:t>Java</a:t>
            </a:r>
            <a:r>
              <a:rPr lang="zh-CN" altLang="en-US" sz="2800" dirty="0">
                <a:solidFill>
                  <a:schemeClr val="accent2"/>
                </a:solidFill>
              </a:rPr>
              <a:t>语言</a:t>
            </a:r>
            <a:r>
              <a:rPr lang="zh-CN" altLang="en-US" sz="2800" dirty="0">
                <a:solidFill>
                  <a:srgbClr val="000000"/>
                </a:solidFill>
              </a:rPr>
              <a:t>写成的可重用组件。用户可以使用</a:t>
            </a:r>
            <a:r>
              <a:rPr lang="en-US" altLang="zh-CN" sz="2800" dirty="0" err="1">
                <a:solidFill>
                  <a:srgbClr val="000000"/>
                </a:solidFill>
              </a:rPr>
              <a:t>JavaBean</a:t>
            </a:r>
            <a:r>
              <a:rPr lang="zh-CN" altLang="en-US" sz="2800" dirty="0">
                <a:solidFill>
                  <a:srgbClr val="000000"/>
                </a:solidFill>
              </a:rPr>
              <a:t>将功能、处理、值、数据库访问和其它任何可以用</a:t>
            </a:r>
            <a:r>
              <a:rPr lang="en-US" altLang="zh-CN" sz="2800" dirty="0">
                <a:solidFill>
                  <a:srgbClr val="000000"/>
                </a:solidFill>
              </a:rPr>
              <a:t>java</a:t>
            </a:r>
            <a:r>
              <a:rPr lang="zh-CN" altLang="en-US" sz="2800" dirty="0">
                <a:solidFill>
                  <a:srgbClr val="000000"/>
                </a:solidFill>
              </a:rPr>
              <a:t>代码创造的对象进行打包，并且其他的开发者可以通过内部的</a:t>
            </a:r>
            <a:r>
              <a:rPr lang="en-US" altLang="zh-CN" sz="2800" dirty="0">
                <a:solidFill>
                  <a:srgbClr val="000000"/>
                </a:solidFill>
              </a:rPr>
              <a:t>JSP</a:t>
            </a:r>
            <a:r>
              <a:rPr lang="zh-CN" altLang="en-US" sz="2800" dirty="0">
                <a:solidFill>
                  <a:srgbClr val="000000"/>
                </a:solidFill>
              </a:rPr>
              <a:t>页面、</a:t>
            </a:r>
            <a:r>
              <a:rPr lang="en-US" altLang="zh-CN" sz="2800" dirty="0" err="1">
                <a:solidFill>
                  <a:srgbClr val="000000"/>
                </a:solidFill>
              </a:rPr>
              <a:t>Servlet</a:t>
            </a:r>
            <a:r>
              <a:rPr lang="zh-CN" altLang="en-US" sz="2800" dirty="0">
                <a:solidFill>
                  <a:srgbClr val="000000"/>
                </a:solidFill>
              </a:rPr>
              <a:t>、其它</a:t>
            </a:r>
            <a:r>
              <a:rPr lang="en-US" altLang="zh-CN" sz="2800" dirty="0" err="1">
                <a:solidFill>
                  <a:srgbClr val="000000"/>
                </a:solidFill>
              </a:rPr>
              <a:t>JavaBean</a:t>
            </a:r>
            <a:r>
              <a:rPr lang="zh-CN" altLang="en-US" sz="2800" dirty="0">
                <a:solidFill>
                  <a:srgbClr val="000000"/>
                </a:solidFill>
              </a:rPr>
              <a:t>、</a:t>
            </a:r>
            <a:r>
              <a:rPr lang="en-US" altLang="zh-CN" sz="2800" dirty="0">
                <a:solidFill>
                  <a:srgbClr val="000000"/>
                </a:solidFill>
              </a:rPr>
              <a:t>applet</a:t>
            </a:r>
            <a:r>
              <a:rPr lang="zh-CN" altLang="en-US" sz="2800" dirty="0">
                <a:solidFill>
                  <a:srgbClr val="000000"/>
                </a:solidFill>
              </a:rPr>
              <a:t>程序或者应用来使用这些对象</a:t>
            </a:r>
            <a:r>
              <a:rPr lang="zh-CN" altLang="en-US" sz="2800" dirty="0" smtClean="0">
                <a:solidFill>
                  <a:srgbClr val="000000"/>
                </a:solidFill>
              </a:rPr>
              <a:t>。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zh-CN" altLang="en-US" sz="2800" dirty="0" smtClean="0">
                <a:solidFill>
                  <a:srgbClr val="000000"/>
                </a:solidFill>
              </a:rPr>
              <a:t>可以</a:t>
            </a:r>
            <a:r>
              <a:rPr lang="zh-CN" altLang="en-US" sz="2800" dirty="0">
                <a:solidFill>
                  <a:srgbClr val="000000"/>
                </a:solidFill>
              </a:rPr>
              <a:t>认为</a:t>
            </a:r>
            <a:r>
              <a:rPr lang="en-US" altLang="zh-CN" sz="2800" dirty="0" err="1">
                <a:solidFill>
                  <a:srgbClr val="000000"/>
                </a:solidFill>
              </a:rPr>
              <a:t>JavaBean</a:t>
            </a:r>
            <a:r>
              <a:rPr lang="zh-CN" altLang="en-US" sz="2800" dirty="0">
                <a:solidFill>
                  <a:srgbClr val="000000"/>
                </a:solidFill>
              </a:rPr>
              <a:t>提供了一种随时随地的复制和粘贴的功能，而不用关心任何改变</a:t>
            </a:r>
            <a:r>
              <a:rPr lang="zh-CN" altLang="en-US" sz="2800" dirty="0" smtClean="0">
                <a:solidFill>
                  <a:srgbClr val="000000"/>
                </a:solidFill>
              </a:rPr>
              <a:t>。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10FB-76F6-4771-B2BA-2DA4CF421A3B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8DE50-B448-4183-BC6A-33F6E9F54337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404813"/>
            <a:ext cx="8540750" cy="863600"/>
          </a:xfrm>
        </p:spPr>
        <p:txBody>
          <a:bodyPr/>
          <a:lstStyle/>
          <a:p>
            <a:r>
              <a:rPr lang="en-US" altLang="zh-CN" dirty="0" smtClean="0"/>
              <a:t>7.1  </a:t>
            </a:r>
            <a:r>
              <a:rPr lang="en-US" altLang="zh-CN" dirty="0" err="1"/>
              <a:t>JavaBean</a:t>
            </a:r>
            <a:r>
              <a:rPr lang="zh-CN" altLang="en-US" dirty="0"/>
              <a:t>概述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 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的删除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</a:t>
            </a:r>
            <a:r>
              <a:rPr lang="en-US" altLang="zh-CN" dirty="0" err="1" smtClean="0"/>
              <a:t>javabean</a:t>
            </a:r>
            <a:r>
              <a:rPr lang="zh-CN" altLang="en-US" dirty="0" smtClean="0"/>
              <a:t>并不是常用，使用完后可以将它移除以免占用服务器内存。可以使用相应范围的对像的</a:t>
            </a:r>
            <a:r>
              <a:rPr lang="en-US" altLang="zh-CN" dirty="0" err="1" smtClean="0"/>
              <a:t>removeAttribute</a:t>
            </a:r>
            <a:r>
              <a:rPr lang="zh-CN" altLang="en-US" dirty="0" smtClean="0"/>
              <a:t>方法来完成。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8596" y="2214554"/>
            <a:ext cx="8286808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jsp:useBean</a:t>
            </a:r>
            <a:r>
              <a:rPr lang="en-US" altLang="zh-CN" dirty="0" smtClean="0"/>
              <a:t> id=</a:t>
            </a:r>
            <a:r>
              <a:rPr lang="en-US" altLang="zh-CN" i="1" dirty="0" smtClean="0"/>
              <a:t>"</a:t>
            </a:r>
            <a:r>
              <a:rPr lang="en-US" altLang="zh-CN" i="1" dirty="0" err="1" smtClean="0"/>
              <a:t>cou</a:t>
            </a:r>
            <a:r>
              <a:rPr lang="en-US" altLang="zh-CN" i="1" dirty="0" smtClean="0"/>
              <a:t>" scope="session" class="ch7.Count"/&gt;</a:t>
            </a:r>
          </a:p>
          <a:p>
            <a:r>
              <a:rPr lang="en-US" altLang="zh-CN" dirty="0" smtClean="0"/>
              <a:t>&lt;body&gt;</a:t>
            </a:r>
          </a:p>
          <a:p>
            <a:r>
              <a:rPr lang="en-US" altLang="zh-CN" dirty="0" smtClean="0"/>
              <a:t>&lt;h3&gt;</a:t>
            </a:r>
            <a:r>
              <a:rPr lang="zh-CN" altLang="en-US" dirty="0" smtClean="0"/>
              <a:t>第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jsp:getProperty</a:t>
            </a:r>
            <a:r>
              <a:rPr lang="en-US" altLang="zh-CN" dirty="0" smtClean="0"/>
              <a:t> name=</a:t>
            </a:r>
            <a:r>
              <a:rPr lang="en-US" altLang="zh-CN" i="1" dirty="0" smtClean="0"/>
              <a:t>"</a:t>
            </a:r>
            <a:r>
              <a:rPr lang="en-US" altLang="zh-CN" i="1" dirty="0" err="1" smtClean="0"/>
              <a:t>cou</a:t>
            </a:r>
            <a:r>
              <a:rPr lang="en-US" altLang="zh-CN" i="1" dirty="0" smtClean="0"/>
              <a:t>" property="count"/&gt;</a:t>
            </a:r>
            <a:r>
              <a:rPr lang="zh-CN" altLang="en-US" i="1" dirty="0" smtClean="0"/>
              <a:t>次访问！</a:t>
            </a:r>
            <a:r>
              <a:rPr lang="en-US" altLang="zh-CN" i="1" dirty="0" smtClean="0"/>
              <a:t>&lt;/h3&gt;</a:t>
            </a:r>
          </a:p>
          <a:p>
            <a:r>
              <a:rPr lang="en-US" altLang="zh-CN" dirty="0" smtClean="0"/>
              <a:t>&lt;%</a:t>
            </a:r>
          </a:p>
          <a:p>
            <a:r>
              <a:rPr lang="en-US" altLang="zh-CN" dirty="0" err="1" smtClean="0"/>
              <a:t>session.removeAttribute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cou</a:t>
            </a:r>
            <a:r>
              <a:rPr lang="en-US" altLang="zh-CN" dirty="0" smtClean="0"/>
              <a:t>") ;</a:t>
            </a:r>
          </a:p>
          <a:p>
            <a:r>
              <a:rPr lang="en-US" altLang="zh-CN" dirty="0" smtClean="0"/>
              <a:t>%&gt;</a:t>
            </a:r>
          </a:p>
          <a:p>
            <a:r>
              <a:rPr lang="en-US" altLang="zh-CN" dirty="0" smtClean="0"/>
              <a:t>&lt;/body&gt;</a:t>
            </a: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348" y="1142984"/>
            <a:ext cx="609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Removedemo.jsp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7.5</a:t>
            </a:r>
            <a:r>
              <a:rPr lang="zh-CN" altLang="en-US" dirty="0" smtClean="0"/>
              <a:t>实例操作：注册验证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947672"/>
          </a:xfrm>
        </p:spPr>
        <p:txBody>
          <a:bodyPr/>
          <a:lstStyle/>
          <a:p>
            <a:r>
              <a:rPr lang="zh-CN" altLang="en-US" dirty="0" smtClean="0"/>
              <a:t>用户在表单中填写用户名、年龄、</a:t>
            </a:r>
            <a:r>
              <a:rPr lang="en-US" altLang="zh-CN" dirty="0" smtClean="0"/>
              <a:t>Email </a:t>
            </a:r>
            <a:r>
              <a:rPr lang="zh-CN" altLang="en-US" dirty="0" smtClean="0"/>
              <a:t>地址。</a:t>
            </a:r>
            <a:endParaRPr lang="en-US" altLang="zh-CN" dirty="0" smtClean="0"/>
          </a:p>
          <a:p>
            <a:r>
              <a:rPr lang="zh-CN" altLang="en-US" dirty="0" smtClean="0"/>
              <a:t>如果用户输入的内容正确，则进行输入内容的显示；</a:t>
            </a:r>
            <a:endParaRPr lang="en-US" altLang="zh-CN" dirty="0" smtClean="0"/>
          </a:p>
          <a:p>
            <a:r>
              <a:rPr lang="zh-CN" altLang="en-US" dirty="0" smtClean="0"/>
              <a:t>如果输入的内容不正确，则在错误的地方进行提示，而正确的内容将继续保留下来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00066" y="3571876"/>
          <a:ext cx="8143900" cy="278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890"/>
                <a:gridCol w="1598336"/>
                <a:gridCol w="5936674"/>
              </a:tblGrid>
              <a:tr h="50006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程序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index.jsp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注册信息填写页，同时会对输入错误的数据进行错误提示</a:t>
                      </a:r>
                      <a:endParaRPr lang="zh-CN" altLang="en-US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check.jsp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将输入的表单数据自动赋值给</a:t>
                      </a:r>
                      <a:r>
                        <a:rPr lang="en-US" altLang="zh-CN" dirty="0" err="1" smtClean="0"/>
                        <a:t>JavaBean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同时进行验证，如果失败，则返回</a:t>
                      </a:r>
                      <a:r>
                        <a:rPr lang="en-US" altLang="zh-CN" dirty="0" smtClean="0"/>
                        <a:t>index.jsp</a:t>
                      </a:r>
                      <a:endParaRPr lang="zh-CN" altLang="en-US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success.jsp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注册成功面，可以显示出用户注册成功的信息</a:t>
                      </a:r>
                      <a:endParaRPr lang="zh-CN" altLang="en-US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register.java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注册使用的</a:t>
                      </a:r>
                      <a:r>
                        <a:rPr lang="en-US" altLang="zh-CN" dirty="0" err="1" smtClean="0"/>
                        <a:t>JavaBean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可以接收参数，同时进行判断，并返回错误结果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用户名是</a:t>
            </a:r>
            <a:r>
              <a:rPr lang="en-US" altLang="zh-CN" dirty="0" smtClean="0"/>
              <a:t>6~15</a:t>
            </a:r>
            <a:r>
              <a:rPr lang="zh-CN" altLang="en-US" dirty="0" smtClean="0"/>
              <a:t>位的字母或数字。</a:t>
            </a:r>
            <a:endParaRPr lang="en-US" altLang="zh-CN" dirty="0" smtClean="0"/>
          </a:p>
          <a:p>
            <a:r>
              <a:rPr lang="zh-CN" altLang="en-US" dirty="0" smtClean="0"/>
              <a:t>年龄在</a:t>
            </a:r>
            <a:r>
              <a:rPr lang="en-US" altLang="zh-CN" dirty="0" smtClean="0"/>
              <a:t>1-100</a:t>
            </a:r>
            <a:r>
              <a:rPr lang="zh-CN" altLang="en-US" smtClean="0"/>
              <a:t>之间</a:t>
            </a:r>
            <a:endParaRPr lang="en-US" altLang="zh-CN" dirty="0" smtClean="0"/>
          </a:p>
          <a:p>
            <a:r>
              <a:rPr lang="en-US" altLang="zh-CN" dirty="0" smtClean="0"/>
              <a:t>email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733346"/>
            <a:ext cx="8733456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/>
              <a:t>public class Register {</a:t>
            </a:r>
          </a:p>
          <a:p>
            <a:r>
              <a:rPr lang="en-US" altLang="zh-CN" sz="2000" b="1" dirty="0"/>
              <a:t>private String name ;</a:t>
            </a:r>
          </a:p>
          <a:p>
            <a:r>
              <a:rPr lang="en-US" altLang="zh-CN" sz="2000" b="1" dirty="0"/>
              <a:t>private String age ;// </a:t>
            </a:r>
            <a:r>
              <a:rPr lang="zh-CN" altLang="en-US" sz="2000" b="1" dirty="0"/>
              <a:t>这种接收参数的时候如果是用户自己输入的情况下，就是使用</a:t>
            </a:r>
            <a:r>
              <a:rPr lang="en-US" altLang="zh-CN" sz="2000" b="1" dirty="0"/>
              <a:t>String</a:t>
            </a:r>
          </a:p>
          <a:p>
            <a:r>
              <a:rPr lang="en-US" altLang="zh-CN" sz="2000" b="1" dirty="0"/>
              <a:t>private String email ;</a:t>
            </a:r>
          </a:p>
          <a:p>
            <a:r>
              <a:rPr lang="en-US" altLang="zh-CN" sz="2000" b="1" dirty="0"/>
              <a:t>private Map&lt;</a:t>
            </a:r>
            <a:r>
              <a:rPr lang="en-US" altLang="zh-CN" sz="2000" b="1" dirty="0" err="1"/>
              <a:t>String,String</a:t>
            </a:r>
            <a:r>
              <a:rPr lang="en-US" altLang="zh-CN" sz="2000" b="1" dirty="0"/>
              <a:t>&gt; errors = null ;</a:t>
            </a:r>
            <a:endParaRPr lang="zh-CN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200800" y="36401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Index.jsp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512" y="2924944"/>
            <a:ext cx="8733456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/>
              <a:t>public </a:t>
            </a:r>
            <a:r>
              <a:rPr lang="en-US" altLang="zh-CN" b="1" dirty="0" err="1"/>
              <a:t>boolean</a:t>
            </a:r>
            <a:r>
              <a:rPr lang="en-US" altLang="zh-CN" b="1" dirty="0"/>
              <a:t> </a:t>
            </a:r>
            <a:r>
              <a:rPr lang="en-US" altLang="zh-CN" b="1" dirty="0" err="1"/>
              <a:t>isValidate</a:t>
            </a:r>
            <a:r>
              <a:rPr lang="en-US" altLang="zh-CN" b="1" dirty="0"/>
              <a:t>(){</a:t>
            </a:r>
          </a:p>
          <a:p>
            <a:r>
              <a:rPr lang="en-US" altLang="zh-CN" b="1" dirty="0" err="1"/>
              <a:t>boolean</a:t>
            </a:r>
            <a:r>
              <a:rPr lang="en-US" altLang="zh-CN" b="1" dirty="0"/>
              <a:t> flag = true ;</a:t>
            </a:r>
          </a:p>
          <a:p>
            <a:r>
              <a:rPr lang="en-US" altLang="zh-CN" b="1" dirty="0"/>
              <a:t>if(!</a:t>
            </a:r>
            <a:r>
              <a:rPr lang="en-US" altLang="zh-CN" b="1" dirty="0" err="1"/>
              <a:t>this.name.matches</a:t>
            </a:r>
            <a:r>
              <a:rPr lang="en-US" altLang="zh-CN" b="1" dirty="0"/>
              <a:t>("^\\w{6,15}$")){</a:t>
            </a:r>
          </a:p>
          <a:p>
            <a:r>
              <a:rPr lang="en-US" altLang="zh-CN" dirty="0"/>
              <a:t>flag = </a:t>
            </a:r>
            <a:r>
              <a:rPr lang="en-US" altLang="zh-CN" b="1" dirty="0"/>
              <a:t>false ;</a:t>
            </a:r>
          </a:p>
          <a:p>
            <a:r>
              <a:rPr lang="en-US" altLang="zh-CN" b="1" dirty="0"/>
              <a:t>this.name = "" ;// </a:t>
            </a:r>
            <a:r>
              <a:rPr lang="zh-CN" altLang="en-US" b="1" dirty="0"/>
              <a:t>清空原本的</a:t>
            </a:r>
            <a:r>
              <a:rPr lang="en-US" altLang="zh-CN" b="1" dirty="0"/>
              <a:t>name</a:t>
            </a:r>
            <a:r>
              <a:rPr lang="zh-CN" altLang="en-US" b="1" dirty="0"/>
              <a:t>内容</a:t>
            </a:r>
          </a:p>
          <a:p>
            <a:r>
              <a:rPr lang="en-US" altLang="zh-CN" b="1" dirty="0" err="1"/>
              <a:t>this.errors.put</a:t>
            </a:r>
            <a:r>
              <a:rPr lang="en-US" altLang="zh-CN" b="1" dirty="0"/>
              <a:t>("</a:t>
            </a:r>
            <a:r>
              <a:rPr lang="en-US" altLang="zh-CN" b="1" dirty="0" err="1"/>
              <a:t>errname</a:t>
            </a:r>
            <a:r>
              <a:rPr lang="en-US" altLang="zh-CN" b="1" dirty="0"/>
              <a:t>","</a:t>
            </a:r>
            <a:r>
              <a:rPr lang="zh-CN" altLang="en-US" b="1" dirty="0"/>
              <a:t>用户名是</a:t>
            </a:r>
            <a:r>
              <a:rPr lang="en-US" altLang="zh-CN" b="1" dirty="0"/>
              <a:t>6~15</a:t>
            </a:r>
            <a:r>
              <a:rPr lang="zh-CN" altLang="en-US" b="1" dirty="0"/>
              <a:t>位的字母或数字。</a:t>
            </a:r>
            <a:r>
              <a:rPr lang="en-US" altLang="zh-CN" b="1" dirty="0"/>
              <a:t>") 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b="1" dirty="0" smtClean="0"/>
              <a:t>……</a:t>
            </a:r>
            <a:endParaRPr lang="en-US" altLang="zh-CN" dirty="0"/>
          </a:p>
          <a:p>
            <a:r>
              <a:rPr lang="en-US" altLang="zh-CN" b="1" dirty="0"/>
              <a:t>if(!</a:t>
            </a:r>
            <a:r>
              <a:rPr lang="en-US" altLang="zh-CN" b="1" dirty="0" err="1"/>
              <a:t>this.age.matches</a:t>
            </a:r>
            <a:r>
              <a:rPr lang="en-US" altLang="zh-CN" b="1" dirty="0"/>
              <a:t>("^[1-9]|[0-9]{2}|100$")){</a:t>
            </a:r>
          </a:p>
          <a:p>
            <a:r>
              <a:rPr lang="en-US" altLang="zh-CN" dirty="0"/>
              <a:t>flag = </a:t>
            </a:r>
            <a:r>
              <a:rPr lang="en-US" altLang="zh-CN" b="1" dirty="0"/>
              <a:t>false ;</a:t>
            </a:r>
          </a:p>
          <a:p>
            <a:r>
              <a:rPr lang="en-US" altLang="zh-CN" b="1" dirty="0" err="1"/>
              <a:t>this.age</a:t>
            </a:r>
            <a:r>
              <a:rPr lang="en-US" altLang="zh-CN" b="1" dirty="0"/>
              <a:t> = "" ;// </a:t>
            </a:r>
            <a:r>
              <a:rPr lang="zh-CN" altLang="en-US" b="1" dirty="0"/>
              <a:t>清空原本的</a:t>
            </a:r>
            <a:r>
              <a:rPr lang="en-US" altLang="zh-CN" b="1" dirty="0"/>
              <a:t>age</a:t>
            </a:r>
            <a:r>
              <a:rPr lang="zh-CN" altLang="en-US" b="1" dirty="0"/>
              <a:t>内容</a:t>
            </a:r>
          </a:p>
          <a:p>
            <a:r>
              <a:rPr lang="en-US" altLang="zh-CN" b="1" dirty="0" err="1"/>
              <a:t>this.errors.put</a:t>
            </a:r>
            <a:r>
              <a:rPr lang="en-US" altLang="zh-CN" b="1" dirty="0"/>
              <a:t>("</a:t>
            </a:r>
            <a:r>
              <a:rPr lang="en-US" altLang="zh-CN" b="1" dirty="0" err="1"/>
              <a:t>errage</a:t>
            </a:r>
            <a:r>
              <a:rPr lang="en-US" altLang="zh-CN" b="1" dirty="0"/>
              <a:t>","</a:t>
            </a:r>
            <a:r>
              <a:rPr lang="zh-CN" altLang="en-US" b="1" dirty="0"/>
              <a:t>年龄在</a:t>
            </a:r>
            <a:r>
              <a:rPr lang="en-US" altLang="zh-CN" b="1" dirty="0"/>
              <a:t>1-100</a:t>
            </a:r>
            <a:r>
              <a:rPr lang="zh-CN" altLang="en-US" b="1" dirty="0"/>
              <a:t>之间。</a:t>
            </a:r>
            <a:r>
              <a:rPr lang="en-US" altLang="zh-CN" b="1" dirty="0"/>
              <a:t>") 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b="1" dirty="0"/>
              <a:t>return flag 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858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5124" y="1772816"/>
            <a:ext cx="8784976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jsp:useBean</a:t>
            </a:r>
            <a:r>
              <a:rPr lang="en-US" altLang="zh-CN" dirty="0">
                <a:solidFill>
                  <a:srgbClr val="FF0000"/>
                </a:solidFill>
              </a:rPr>
              <a:t> id=</a:t>
            </a:r>
            <a:r>
              <a:rPr lang="en-US" altLang="zh-CN" i="1" dirty="0">
                <a:solidFill>
                  <a:srgbClr val="FF0000"/>
                </a:solidFill>
              </a:rPr>
              <a:t>"</a:t>
            </a:r>
            <a:r>
              <a:rPr lang="en-US" altLang="zh-CN" i="1" dirty="0" err="1">
                <a:solidFill>
                  <a:srgbClr val="FF0000"/>
                </a:solidFill>
              </a:rPr>
              <a:t>reg</a:t>
            </a:r>
            <a:r>
              <a:rPr lang="en-US" altLang="zh-CN" i="1" dirty="0">
                <a:solidFill>
                  <a:srgbClr val="FF0000"/>
                </a:solidFill>
              </a:rPr>
              <a:t>" scope="request" class="cumt.ch7.Register"/&gt;</a:t>
            </a:r>
          </a:p>
          <a:p>
            <a:r>
              <a:rPr lang="en-US" altLang="zh-CN" dirty="0"/>
              <a:t>&lt;</a:t>
            </a:r>
            <a:r>
              <a:rPr lang="en-US" altLang="zh-CN" dirty="0" err="1"/>
              <a:t>jsp:setProperty</a:t>
            </a:r>
            <a:r>
              <a:rPr lang="en-US" altLang="zh-CN" dirty="0"/>
              <a:t> name=</a:t>
            </a:r>
            <a:r>
              <a:rPr lang="en-US" altLang="zh-CN" i="1" dirty="0"/>
              <a:t>"</a:t>
            </a:r>
            <a:r>
              <a:rPr lang="en-US" altLang="zh-CN" i="1" dirty="0" err="1"/>
              <a:t>reg</a:t>
            </a:r>
            <a:r>
              <a:rPr lang="en-US" altLang="zh-CN" i="1" dirty="0"/>
              <a:t>" property="*"/&gt;</a:t>
            </a:r>
          </a:p>
          <a:p>
            <a:r>
              <a:rPr lang="en-US" altLang="zh-CN" dirty="0"/>
              <a:t>&lt;body&gt;</a:t>
            </a:r>
          </a:p>
          <a:p>
            <a:r>
              <a:rPr lang="en-US" altLang="zh-CN" dirty="0"/>
              <a:t>&lt;%</a:t>
            </a:r>
          </a:p>
          <a:p>
            <a:r>
              <a:rPr lang="en-US" altLang="zh-CN" b="1" dirty="0"/>
              <a:t>if(</a:t>
            </a:r>
            <a:r>
              <a:rPr lang="en-US" altLang="zh-CN" b="1" dirty="0" err="1"/>
              <a:t>reg.isValidate</a:t>
            </a:r>
            <a:r>
              <a:rPr lang="en-US" altLang="zh-CN" b="1" dirty="0"/>
              <a:t>()){</a:t>
            </a:r>
          </a:p>
          <a:p>
            <a:r>
              <a:rPr lang="en-US" altLang="zh-CN" dirty="0"/>
              <a:t>%&gt;</a:t>
            </a:r>
          </a:p>
          <a:p>
            <a:r>
              <a:rPr lang="en-US" altLang="zh-CN" dirty="0"/>
              <a:t>&lt;</a:t>
            </a:r>
            <a:r>
              <a:rPr lang="en-US" altLang="zh-CN" dirty="0" err="1"/>
              <a:t>jsp:forward</a:t>
            </a:r>
            <a:r>
              <a:rPr lang="en-US" altLang="zh-CN" dirty="0"/>
              <a:t> page=</a:t>
            </a:r>
            <a:r>
              <a:rPr lang="en-US" altLang="zh-CN" i="1" dirty="0"/>
              <a:t>"</a:t>
            </a:r>
            <a:r>
              <a:rPr lang="en-US" altLang="zh-CN" i="1" dirty="0" err="1"/>
              <a:t>success.jsp</a:t>
            </a:r>
            <a:r>
              <a:rPr lang="en-US" altLang="zh-CN" i="1" dirty="0"/>
              <a:t>"/&gt;</a:t>
            </a:r>
          </a:p>
          <a:p>
            <a:r>
              <a:rPr lang="en-US" altLang="zh-CN" dirty="0"/>
              <a:t>&lt;%</a:t>
            </a:r>
            <a:r>
              <a:rPr lang="zh-CN" altLang="en-US" dirty="0"/>
              <a:t> </a:t>
            </a:r>
          </a:p>
          <a:p>
            <a:r>
              <a:rPr lang="en-US" altLang="zh-CN" dirty="0"/>
              <a:t>} </a:t>
            </a:r>
            <a:r>
              <a:rPr lang="en-US" altLang="zh-CN" b="1" dirty="0"/>
              <a:t>else {</a:t>
            </a:r>
          </a:p>
          <a:p>
            <a:r>
              <a:rPr lang="en-US" altLang="zh-CN" dirty="0"/>
              <a:t>%&gt;</a:t>
            </a:r>
          </a:p>
          <a:p>
            <a:r>
              <a:rPr lang="en-US" altLang="zh-CN" dirty="0"/>
              <a:t>&lt;</a:t>
            </a:r>
            <a:r>
              <a:rPr lang="en-US" altLang="zh-CN" dirty="0" err="1"/>
              <a:t>jsp:forward</a:t>
            </a:r>
            <a:r>
              <a:rPr lang="en-US" altLang="zh-CN" dirty="0"/>
              <a:t> page=</a:t>
            </a:r>
            <a:r>
              <a:rPr lang="en-US" altLang="zh-CN" i="1" dirty="0"/>
              <a:t>"</a:t>
            </a:r>
            <a:r>
              <a:rPr lang="en-US" altLang="zh-CN" i="1" dirty="0" err="1"/>
              <a:t>index.jsp</a:t>
            </a:r>
            <a:r>
              <a:rPr lang="en-US" altLang="zh-CN" i="1" dirty="0"/>
              <a:t>"/&gt;</a:t>
            </a:r>
          </a:p>
          <a:p>
            <a:r>
              <a:rPr lang="en-US" altLang="zh-CN" dirty="0"/>
              <a:t>&lt;%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%&gt;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00800" y="36401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check.jsp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819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1340768"/>
            <a:ext cx="8733456" cy="4401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/>
              <a:t>&lt;form action="</a:t>
            </a:r>
            <a:r>
              <a:rPr lang="en-US" altLang="zh-CN" sz="2000" b="1" dirty="0" err="1"/>
              <a:t>check.jsp</a:t>
            </a:r>
            <a:r>
              <a:rPr lang="en-US" altLang="zh-CN" sz="2000" b="1" dirty="0"/>
              <a:t>" method="post"&gt;</a:t>
            </a:r>
          </a:p>
          <a:p>
            <a:r>
              <a:rPr lang="zh-CN" altLang="en-US" sz="2000" b="1" dirty="0"/>
              <a:t>用户名：</a:t>
            </a:r>
          </a:p>
          <a:p>
            <a:r>
              <a:rPr lang="en-US" altLang="zh-CN" sz="2000" b="1" dirty="0"/>
              <a:t>&lt;input type="text" name="name" value</a:t>
            </a:r>
            <a:r>
              <a:rPr lang="en-US" altLang="zh-CN" sz="2000" b="1" dirty="0">
                <a:solidFill>
                  <a:srgbClr val="FF0000"/>
                </a:solidFill>
              </a:rPr>
              <a:t>="&lt;</a:t>
            </a:r>
            <a:r>
              <a:rPr lang="en-US" altLang="zh-CN" sz="2000" b="1" dirty="0" err="1">
                <a:solidFill>
                  <a:srgbClr val="FF0000"/>
                </a:solidFill>
              </a:rPr>
              <a:t>jsp:getProperty</a:t>
            </a:r>
            <a:r>
              <a:rPr lang="en-US" altLang="zh-CN" sz="2000" b="1" dirty="0">
                <a:solidFill>
                  <a:srgbClr val="FF0000"/>
                </a:solidFill>
              </a:rPr>
              <a:t> name="</a:t>
            </a:r>
            <a:r>
              <a:rPr lang="en-US" altLang="zh-CN" sz="2000" b="1" dirty="0" err="1">
                <a:solidFill>
                  <a:srgbClr val="FF0000"/>
                </a:solidFill>
              </a:rPr>
              <a:t>reg</a:t>
            </a:r>
            <a:r>
              <a:rPr lang="en-US" altLang="zh-CN" sz="2000" b="1" dirty="0">
                <a:solidFill>
                  <a:srgbClr val="FF0000"/>
                </a:solidFill>
              </a:rPr>
              <a:t>" property="name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"/&gt;"/&gt;</a:t>
            </a:r>
          </a:p>
          <a:p>
            <a:r>
              <a:rPr lang="en-US" altLang="zh-CN" sz="2000" b="1" dirty="0" smtClean="0"/>
              <a:t>&lt;%=</a:t>
            </a:r>
            <a:r>
              <a:rPr lang="en-US" altLang="zh-CN" sz="2000" b="1" dirty="0" err="1"/>
              <a:t>reg.getErrorMsg</a:t>
            </a:r>
            <a:r>
              <a:rPr lang="en-US" altLang="zh-CN" sz="2000" b="1" dirty="0"/>
              <a:t>("</a:t>
            </a:r>
            <a:r>
              <a:rPr lang="en-US" altLang="zh-CN" sz="2000" b="1" dirty="0" err="1"/>
              <a:t>errname</a:t>
            </a:r>
            <a:r>
              <a:rPr lang="en-US" altLang="zh-CN" sz="2000" b="1" dirty="0"/>
              <a:t>")%&gt;&lt;</a:t>
            </a:r>
            <a:r>
              <a:rPr lang="en-US" altLang="zh-CN" sz="2000" b="1" dirty="0" err="1"/>
              <a:t>br</a:t>
            </a:r>
            <a:r>
              <a:rPr lang="en-US" altLang="zh-CN" sz="2000" b="1" dirty="0"/>
              <a:t>&gt;</a:t>
            </a:r>
          </a:p>
          <a:p>
            <a:r>
              <a:rPr lang="zh-CN" altLang="en-US" sz="2000" b="1" dirty="0"/>
              <a:t>年</a:t>
            </a:r>
            <a:r>
              <a:rPr lang="en-US" altLang="zh-CN" sz="2000" b="1" dirty="0"/>
              <a:t>&amp;</a:t>
            </a:r>
            <a:r>
              <a:rPr lang="en-US" altLang="zh-CN" sz="2000" b="1" dirty="0" err="1"/>
              <a:t>nbsp</a:t>
            </a:r>
            <a:r>
              <a:rPr lang="en-US" altLang="zh-CN" sz="2000" b="1" dirty="0"/>
              <a:t>;&amp;</a:t>
            </a:r>
            <a:r>
              <a:rPr lang="en-US" altLang="zh-CN" sz="2000" b="1" dirty="0" err="1"/>
              <a:t>nbsp</a:t>
            </a:r>
            <a:r>
              <a:rPr lang="en-US" altLang="zh-CN" sz="2000" b="1" dirty="0"/>
              <a:t>;</a:t>
            </a:r>
            <a:r>
              <a:rPr lang="zh-CN" altLang="en-US" sz="2000" b="1" dirty="0"/>
              <a:t>龄：</a:t>
            </a:r>
            <a:r>
              <a:rPr lang="en-US" altLang="zh-CN" sz="2000" b="1" dirty="0"/>
              <a:t>&lt;input type="text" name="age" value</a:t>
            </a:r>
            <a:r>
              <a:rPr lang="en-US" altLang="zh-CN" sz="2000" b="1" dirty="0">
                <a:solidFill>
                  <a:srgbClr val="FF0000"/>
                </a:solidFill>
              </a:rPr>
              <a:t>="&lt;</a:t>
            </a:r>
            <a:r>
              <a:rPr lang="en-US" altLang="zh-CN" sz="2000" b="1" dirty="0" err="1">
                <a:solidFill>
                  <a:srgbClr val="FF0000"/>
                </a:solidFill>
              </a:rPr>
              <a:t>jsp:getProperty</a:t>
            </a:r>
            <a:r>
              <a:rPr lang="en-US" altLang="zh-CN" sz="2000" b="1" dirty="0">
                <a:solidFill>
                  <a:srgbClr val="FF0000"/>
                </a:solidFill>
              </a:rPr>
              <a:t> name="</a:t>
            </a:r>
            <a:r>
              <a:rPr lang="en-US" altLang="zh-CN" sz="2000" b="1" dirty="0" err="1">
                <a:solidFill>
                  <a:srgbClr val="FF0000"/>
                </a:solidFill>
              </a:rPr>
              <a:t>reg</a:t>
            </a:r>
            <a:r>
              <a:rPr lang="en-US" altLang="zh-CN" sz="2000" b="1" dirty="0">
                <a:solidFill>
                  <a:srgbClr val="FF0000"/>
                </a:solidFill>
              </a:rPr>
              <a:t>" property="age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"/&gt;"/&gt;</a:t>
            </a:r>
          </a:p>
          <a:p>
            <a:r>
              <a:rPr lang="en-US" altLang="zh-CN" sz="2000" b="1" dirty="0" smtClean="0"/>
              <a:t>&lt;%=</a:t>
            </a:r>
            <a:r>
              <a:rPr lang="en-US" altLang="zh-CN" sz="2000" b="1" dirty="0" err="1"/>
              <a:t>reg.getErrorMsg</a:t>
            </a:r>
            <a:r>
              <a:rPr lang="en-US" altLang="zh-CN" sz="2000" b="1" dirty="0"/>
              <a:t>("</a:t>
            </a:r>
            <a:r>
              <a:rPr lang="en-US" altLang="zh-CN" sz="2000" b="1" dirty="0" err="1"/>
              <a:t>errage</a:t>
            </a:r>
            <a:r>
              <a:rPr lang="en-US" altLang="zh-CN" sz="2000" b="1" dirty="0"/>
              <a:t>")%&gt;&lt;</a:t>
            </a:r>
            <a:r>
              <a:rPr lang="en-US" altLang="zh-CN" sz="2000" b="1" dirty="0" err="1"/>
              <a:t>br</a:t>
            </a:r>
            <a:r>
              <a:rPr lang="en-US" altLang="zh-CN" sz="2000" b="1" dirty="0"/>
              <a:t>&gt;</a:t>
            </a:r>
          </a:p>
          <a:p>
            <a:r>
              <a:rPr lang="en-US" altLang="zh-CN" sz="2000" b="1" dirty="0"/>
              <a:t>E-MAIL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&lt;input type="text" name="email" value</a:t>
            </a:r>
            <a:r>
              <a:rPr lang="en-US" altLang="zh-CN" sz="2000" b="1" dirty="0">
                <a:solidFill>
                  <a:srgbClr val="FF0000"/>
                </a:solidFill>
              </a:rPr>
              <a:t>="&lt;</a:t>
            </a:r>
            <a:r>
              <a:rPr lang="en-US" altLang="zh-CN" sz="2000" b="1" dirty="0" err="1">
                <a:solidFill>
                  <a:srgbClr val="FF0000"/>
                </a:solidFill>
              </a:rPr>
              <a:t>jsp:getProperty</a:t>
            </a:r>
            <a:r>
              <a:rPr lang="en-US" altLang="zh-CN" sz="2000" b="1" dirty="0">
                <a:solidFill>
                  <a:srgbClr val="FF0000"/>
                </a:solidFill>
              </a:rPr>
              <a:t> name="</a:t>
            </a:r>
            <a:r>
              <a:rPr lang="en-US" altLang="zh-CN" sz="2000" b="1" dirty="0" err="1">
                <a:solidFill>
                  <a:srgbClr val="FF0000"/>
                </a:solidFill>
              </a:rPr>
              <a:t>reg</a:t>
            </a:r>
            <a:r>
              <a:rPr lang="en-US" altLang="zh-CN" sz="2000" b="1" dirty="0">
                <a:solidFill>
                  <a:srgbClr val="FF0000"/>
                </a:solidFill>
              </a:rPr>
              <a:t>" property="email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"/&gt;"/&gt;</a:t>
            </a:r>
          </a:p>
          <a:p>
            <a:r>
              <a:rPr lang="en-US" altLang="zh-CN" sz="2000" b="1" dirty="0" smtClean="0"/>
              <a:t>&lt;%=</a:t>
            </a:r>
            <a:r>
              <a:rPr lang="en-US" altLang="zh-CN" sz="2000" b="1" dirty="0" err="1"/>
              <a:t>reg.getErrorMsg</a:t>
            </a:r>
            <a:r>
              <a:rPr lang="en-US" altLang="zh-CN" sz="2000" b="1" dirty="0"/>
              <a:t>("</a:t>
            </a:r>
            <a:r>
              <a:rPr lang="en-US" altLang="zh-CN" sz="2000" b="1" dirty="0" err="1"/>
              <a:t>erremail</a:t>
            </a:r>
            <a:r>
              <a:rPr lang="en-US" altLang="zh-CN" sz="2000" b="1" dirty="0"/>
              <a:t>")%&gt;&lt;</a:t>
            </a:r>
            <a:r>
              <a:rPr lang="en-US" altLang="zh-CN" sz="2000" b="1" dirty="0" err="1"/>
              <a:t>br</a:t>
            </a:r>
            <a:r>
              <a:rPr lang="en-US" altLang="zh-CN" sz="2000" b="1" dirty="0"/>
              <a:t>&gt;</a:t>
            </a:r>
          </a:p>
          <a:p>
            <a:r>
              <a:rPr lang="en-US" altLang="zh-CN" sz="2000" b="1" dirty="0"/>
              <a:t>&lt;input type="submit" value="</a:t>
            </a:r>
            <a:r>
              <a:rPr lang="zh-CN" altLang="en-US" sz="2000" b="1" dirty="0"/>
              <a:t>注册</a:t>
            </a:r>
            <a:r>
              <a:rPr lang="en-US" altLang="zh-CN" sz="2000" b="1" dirty="0"/>
              <a:t>"&gt;</a:t>
            </a:r>
          </a:p>
          <a:p>
            <a:r>
              <a:rPr lang="en-US" altLang="zh-CN" sz="2000" b="1" dirty="0"/>
              <a:t>&lt;input type="reset" value="</a:t>
            </a:r>
            <a:r>
              <a:rPr lang="zh-CN" altLang="en-US" sz="2000" b="1" dirty="0"/>
              <a:t>重置</a:t>
            </a:r>
            <a:r>
              <a:rPr lang="en-US" altLang="zh-CN" sz="2000" b="1" dirty="0"/>
              <a:t>"&gt;</a:t>
            </a:r>
          </a:p>
          <a:p>
            <a:r>
              <a:rPr lang="en-US" altLang="zh-CN" sz="2000" b="1" dirty="0"/>
              <a:t>&lt;/form&gt;</a:t>
            </a:r>
            <a:endParaRPr lang="zh-CN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200800" y="36401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Index.jsp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548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512" y="1340768"/>
            <a:ext cx="8733456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/>
              <a:t>&lt;</a:t>
            </a:r>
            <a:r>
              <a:rPr lang="en-US" altLang="zh-CN" sz="2400" dirty="0" err="1"/>
              <a:t>jsp:useBean</a:t>
            </a:r>
            <a:r>
              <a:rPr lang="en-US" altLang="zh-CN" sz="2400" dirty="0"/>
              <a:t> id=</a:t>
            </a:r>
            <a:r>
              <a:rPr lang="en-US" altLang="zh-CN" sz="2400" i="1" dirty="0"/>
              <a:t>"</a:t>
            </a:r>
            <a:r>
              <a:rPr lang="en-US" altLang="zh-CN" sz="2400" i="1" u="sng" dirty="0" err="1"/>
              <a:t>reg</a:t>
            </a:r>
            <a:r>
              <a:rPr lang="en-US" altLang="zh-CN" sz="2400" i="1" u="sng" dirty="0"/>
              <a:t>" scope="request" class="cumt.ch7.Register"/&gt;</a:t>
            </a:r>
          </a:p>
          <a:p>
            <a:r>
              <a:rPr lang="en-US" altLang="zh-CN" sz="2400" dirty="0"/>
              <a:t>&lt;body&gt;</a:t>
            </a:r>
          </a:p>
          <a:p>
            <a:r>
              <a:rPr lang="zh-CN" altLang="en-US" sz="2400" dirty="0"/>
              <a:t>用户名：</a:t>
            </a:r>
            <a:r>
              <a:rPr lang="en-US" altLang="zh-CN" sz="2000" dirty="0"/>
              <a:t>&lt;</a:t>
            </a:r>
            <a:r>
              <a:rPr lang="en-US" altLang="zh-CN" sz="2000" dirty="0" err="1"/>
              <a:t>jsp:getProperty</a:t>
            </a:r>
            <a:r>
              <a:rPr lang="en-US" altLang="zh-CN" sz="2000" dirty="0"/>
              <a:t> name=</a:t>
            </a:r>
            <a:r>
              <a:rPr lang="en-US" altLang="zh-CN" sz="2000" i="1" dirty="0"/>
              <a:t>"</a:t>
            </a:r>
            <a:r>
              <a:rPr lang="en-US" altLang="zh-CN" sz="2000" i="1" dirty="0" err="1"/>
              <a:t>reg</a:t>
            </a:r>
            <a:r>
              <a:rPr lang="en-US" altLang="zh-CN" sz="2000" i="1" dirty="0"/>
              <a:t>" property="name"/&gt;&lt;</a:t>
            </a:r>
            <a:r>
              <a:rPr lang="en-US" altLang="zh-CN" sz="2000" i="1" dirty="0" err="1"/>
              <a:t>br</a:t>
            </a:r>
            <a:r>
              <a:rPr lang="en-US" altLang="zh-CN" sz="2000" i="1" dirty="0"/>
              <a:t>&gt;</a:t>
            </a:r>
          </a:p>
          <a:p>
            <a:r>
              <a:rPr lang="zh-CN" altLang="en-US" sz="2400" dirty="0"/>
              <a:t>年</a:t>
            </a:r>
            <a:r>
              <a:rPr lang="en-US" altLang="zh-CN" sz="2400" dirty="0"/>
              <a:t>&amp;</a:t>
            </a:r>
            <a:r>
              <a:rPr lang="en-US" altLang="zh-CN" sz="2400" dirty="0" err="1"/>
              <a:t>nbsp</a:t>
            </a:r>
            <a:r>
              <a:rPr lang="en-US" altLang="zh-CN" sz="2400" dirty="0"/>
              <a:t>;&amp;</a:t>
            </a:r>
            <a:r>
              <a:rPr lang="en-US" altLang="zh-CN" sz="2400" dirty="0" err="1"/>
              <a:t>nbsp</a:t>
            </a:r>
            <a:r>
              <a:rPr lang="en-US" altLang="zh-CN" sz="2400" dirty="0"/>
              <a:t>;</a:t>
            </a:r>
            <a:r>
              <a:rPr lang="zh-CN" altLang="en-US" sz="2400" dirty="0"/>
              <a:t>龄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en-US" altLang="zh-CN" sz="2400" dirty="0" smtClean="0"/>
              <a:t>&lt;</a:t>
            </a:r>
            <a:r>
              <a:rPr lang="en-US" altLang="zh-CN" sz="2400" dirty="0" err="1"/>
              <a:t>jsp:getProperty</a:t>
            </a:r>
            <a:r>
              <a:rPr lang="en-US" altLang="zh-CN" sz="2400" dirty="0"/>
              <a:t> name=</a:t>
            </a:r>
            <a:r>
              <a:rPr lang="en-US" altLang="zh-CN" sz="2400" i="1" dirty="0"/>
              <a:t>"</a:t>
            </a:r>
            <a:r>
              <a:rPr lang="en-US" altLang="zh-CN" sz="2400" i="1" dirty="0" err="1"/>
              <a:t>reg</a:t>
            </a:r>
            <a:r>
              <a:rPr lang="en-US" altLang="zh-CN" sz="2400" i="1" dirty="0"/>
              <a:t>" property="age"/&gt;&lt;</a:t>
            </a:r>
            <a:r>
              <a:rPr lang="en-US" altLang="zh-CN" sz="2400" i="1" dirty="0" err="1"/>
              <a:t>br</a:t>
            </a:r>
            <a:r>
              <a:rPr lang="en-US" altLang="zh-CN" sz="2400" i="1" dirty="0"/>
              <a:t>&gt;</a:t>
            </a:r>
          </a:p>
          <a:p>
            <a:r>
              <a:rPr lang="en-US" altLang="zh-CN" sz="2400" dirty="0"/>
              <a:t>E-MAIL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en-US" altLang="zh-CN" sz="2400" dirty="0" smtClean="0"/>
              <a:t>&lt;</a:t>
            </a:r>
            <a:r>
              <a:rPr lang="en-US" altLang="zh-CN" sz="2400" dirty="0" err="1"/>
              <a:t>jsp:getProperty</a:t>
            </a:r>
            <a:r>
              <a:rPr lang="en-US" altLang="zh-CN" sz="2400" dirty="0"/>
              <a:t> name=</a:t>
            </a:r>
            <a:r>
              <a:rPr lang="en-US" altLang="zh-CN" sz="2400" i="1" dirty="0"/>
              <a:t>"</a:t>
            </a:r>
            <a:r>
              <a:rPr lang="en-US" altLang="zh-CN" sz="2400" i="1" dirty="0" err="1"/>
              <a:t>reg</a:t>
            </a:r>
            <a:r>
              <a:rPr lang="en-US" altLang="zh-CN" sz="2400" i="1" dirty="0"/>
              <a:t>" property="email"/&gt;&lt;</a:t>
            </a:r>
            <a:r>
              <a:rPr lang="en-US" altLang="zh-CN" sz="2400" i="1" dirty="0" err="1"/>
              <a:t>br</a:t>
            </a:r>
            <a:r>
              <a:rPr lang="en-US" altLang="zh-CN" sz="2400" i="1" dirty="0"/>
              <a:t>&gt;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200800" y="36401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Success.jsp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210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817563" y="1484313"/>
            <a:ext cx="7848600" cy="3600450"/>
          </a:xfrm>
        </p:spPr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/>
              <a:t>JDBC</a:t>
            </a:r>
            <a:endParaRPr lang="en-US" altLang="zh-CN" dirty="0" smtClean="0"/>
          </a:p>
          <a:p>
            <a:r>
              <a:rPr lang="en-US" altLang="zh-CN" dirty="0" smtClean="0"/>
              <a:t>JDBC</a:t>
            </a:r>
            <a:r>
              <a:rPr lang="zh-CN" altLang="en-US" dirty="0"/>
              <a:t>的工作原理</a:t>
            </a:r>
          </a:p>
          <a:p>
            <a:r>
              <a:rPr lang="zh-CN" altLang="en-US" dirty="0" smtClean="0"/>
              <a:t>获取</a:t>
            </a:r>
            <a:r>
              <a:rPr lang="zh-CN" altLang="en-US" dirty="0"/>
              <a:t>数据库连接</a:t>
            </a:r>
          </a:p>
          <a:p>
            <a:r>
              <a:rPr lang="zh-CN" altLang="en-US" dirty="0" smtClean="0"/>
              <a:t>对</a:t>
            </a:r>
            <a:r>
              <a:rPr lang="zh-CN" altLang="en-US" dirty="0"/>
              <a:t>数据进行增、删、改、查</a:t>
            </a:r>
          </a:p>
        </p:txBody>
      </p:sp>
      <p:sp>
        <p:nvSpPr>
          <p:cNvPr id="500742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dirty="0" smtClean="0"/>
              <a:t>7.5 JDBC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99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JDBC</a:t>
            </a:r>
            <a:r>
              <a:rPr lang="zh-CN" altLang="en-US" sz="2800" dirty="0" smtClean="0"/>
              <a:t>是</a:t>
            </a:r>
            <a:r>
              <a:rPr lang="en-US" altLang="zh-CN" sz="2800" dirty="0" smtClean="0"/>
              <a:t>Java</a:t>
            </a:r>
            <a:r>
              <a:rPr lang="zh-CN" altLang="en-US" sz="2800" dirty="0" smtClean="0"/>
              <a:t>数据库连接技术的简称，是一种用于执行</a:t>
            </a:r>
            <a:r>
              <a:rPr lang="en-US" sz="2800" dirty="0" smtClean="0"/>
              <a:t>SQL</a:t>
            </a:r>
            <a:r>
              <a:rPr lang="zh-CN" altLang="en-US" sz="2800" dirty="0" smtClean="0"/>
              <a:t>语句的</a:t>
            </a:r>
            <a:r>
              <a:rPr lang="en-US" sz="2800" dirty="0" smtClean="0"/>
              <a:t>Java API,</a:t>
            </a:r>
            <a:r>
              <a:rPr lang="zh-CN" altLang="en-US" sz="2800" dirty="0" smtClean="0"/>
              <a:t>提供连接各种常用数据库的能力，可以为多种关系数据库提供统一访问</a:t>
            </a:r>
            <a:endParaRPr lang="en-US" altLang="zh-CN" sz="2800" dirty="0" smtClean="0"/>
          </a:p>
          <a:p>
            <a:r>
              <a:rPr lang="zh-CN" altLang="en-US" sz="2800" dirty="0" smtClean="0"/>
              <a:t>它由一组用</a:t>
            </a:r>
            <a:r>
              <a:rPr lang="en-US" altLang="zh-CN" sz="2800" dirty="0" smtClean="0">
                <a:hlinkClick r:id="rId2" action="ppaction://hlinkfile"/>
              </a:rPr>
              <a:t>Java</a:t>
            </a:r>
            <a:r>
              <a:rPr lang="zh-CN" altLang="en-US" sz="2800" dirty="0" smtClean="0">
                <a:hlinkClick r:id="rId2" action="ppaction://hlinkfile"/>
              </a:rPr>
              <a:t>语言</a:t>
            </a:r>
            <a:r>
              <a:rPr lang="zh-CN" altLang="en-US" sz="2800" dirty="0" smtClean="0"/>
              <a:t>编写的类和接口组成。</a:t>
            </a:r>
            <a:endParaRPr lang="en-US" altLang="zh-CN" sz="2800" dirty="0" smtClean="0"/>
          </a:p>
          <a:p>
            <a:r>
              <a:rPr lang="en-US" altLang="zh-CN" sz="2800" dirty="0" smtClean="0"/>
              <a:t>JDBC</a:t>
            </a:r>
            <a:r>
              <a:rPr lang="zh-CN" altLang="en-US" sz="2800" dirty="0" smtClean="0"/>
              <a:t>提供了一种基准，据此可以构建更高级的工具和接口，使数据库开发人员能够编写数据库</a:t>
            </a:r>
            <a:r>
              <a:rPr lang="zh-CN" altLang="en-US" sz="2800" dirty="0" smtClean="0">
                <a:hlinkClick r:id="rId3" action="ppaction://hlinkfile"/>
              </a:rPr>
              <a:t>应用程序</a:t>
            </a:r>
            <a:r>
              <a:rPr lang="en-US" altLang="zh-CN" sz="2800" dirty="0" smtClean="0"/>
              <a:t>.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JDBC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7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Rectangle 3"/>
          <p:cNvSpPr>
            <a:spLocks noGrp="1" noChangeArrowheads="1"/>
          </p:cNvSpPr>
          <p:nvPr>
            <p:ph idx="1"/>
          </p:nvPr>
        </p:nvSpPr>
        <p:spPr>
          <a:xfrm>
            <a:off x="0" y="1187477"/>
            <a:ext cx="8964613" cy="6099175"/>
          </a:xfrm>
        </p:spPr>
        <p:txBody>
          <a:bodyPr/>
          <a:lstStyle/>
          <a:p>
            <a:r>
              <a:rPr lang="en-US" altLang="zh-CN" dirty="0" err="1">
                <a:solidFill>
                  <a:srgbClr val="0000CC"/>
                </a:solidFill>
              </a:rPr>
              <a:t>JavaBean</a:t>
            </a:r>
            <a:r>
              <a:rPr lang="zh-CN" altLang="en-US" dirty="0">
                <a:solidFill>
                  <a:srgbClr val="0000CC"/>
                </a:solidFill>
              </a:rPr>
              <a:t>原来是为了能够在一个可视化的集成开发环境中可视化、模块化地利用组件技术开发应用程序而设计的</a:t>
            </a:r>
            <a:r>
              <a:rPr lang="zh-CN" altLang="en-US" dirty="0">
                <a:solidFill>
                  <a:srgbClr val="000000"/>
                </a:solidFill>
              </a:rPr>
              <a:t>。在</a:t>
            </a:r>
            <a:r>
              <a:rPr lang="en-US" altLang="zh-CN" dirty="0">
                <a:solidFill>
                  <a:srgbClr val="000000"/>
                </a:solidFill>
              </a:rPr>
              <a:t>JSP</a:t>
            </a:r>
            <a:r>
              <a:rPr lang="zh-CN" altLang="en-US" dirty="0">
                <a:solidFill>
                  <a:srgbClr val="000000"/>
                </a:solidFill>
              </a:rPr>
              <a:t>中，不需要使用可视化的功能，可以实现一些比较复杂的事务处理。</a:t>
            </a:r>
            <a:r>
              <a:rPr lang="en-US" altLang="zh-CN" dirty="0" err="1">
                <a:solidFill>
                  <a:srgbClr val="000000"/>
                </a:solidFill>
              </a:rPr>
              <a:t>JavaBean</a:t>
            </a:r>
            <a:r>
              <a:rPr lang="zh-CN" altLang="en-US" dirty="0">
                <a:solidFill>
                  <a:srgbClr val="000000"/>
                </a:solidFill>
              </a:rPr>
              <a:t>定义的任务通常为“一次编写，随处运行，随处可用”。</a:t>
            </a:r>
          </a:p>
          <a:p>
            <a:r>
              <a:rPr lang="en-US" altLang="zh-CN" dirty="0" err="1" smtClean="0">
                <a:solidFill>
                  <a:srgbClr val="000000"/>
                </a:solidFill>
              </a:rPr>
              <a:t>JavaBean</a:t>
            </a:r>
            <a:r>
              <a:rPr lang="zh-CN" altLang="en-US" dirty="0">
                <a:solidFill>
                  <a:srgbClr val="000000"/>
                </a:solidFill>
              </a:rPr>
              <a:t>是遵循特殊规范的</a:t>
            </a:r>
            <a:r>
              <a:rPr lang="en-US" altLang="zh-CN" dirty="0">
                <a:solidFill>
                  <a:srgbClr val="000000"/>
                </a:solidFill>
              </a:rPr>
              <a:t>Java</a:t>
            </a:r>
            <a:r>
              <a:rPr lang="zh-CN" altLang="en-US" dirty="0">
                <a:solidFill>
                  <a:srgbClr val="000000"/>
                </a:solidFill>
              </a:rPr>
              <a:t>类。</a:t>
            </a:r>
            <a:r>
              <a:rPr lang="zh-CN" altLang="en-US" dirty="0">
                <a:solidFill>
                  <a:srgbClr val="FF0000"/>
                </a:solidFill>
              </a:rPr>
              <a:t>按功能分，可以分为可视</a:t>
            </a:r>
            <a:r>
              <a:rPr lang="en-US" altLang="zh-CN" dirty="0">
                <a:solidFill>
                  <a:srgbClr val="FF0000"/>
                </a:solidFill>
              </a:rPr>
              <a:t>Bean</a:t>
            </a:r>
            <a:r>
              <a:rPr lang="zh-CN" altLang="en-US" dirty="0">
                <a:solidFill>
                  <a:srgbClr val="FF0000"/>
                </a:solidFill>
              </a:rPr>
              <a:t>和不可视两类。</a:t>
            </a:r>
            <a:r>
              <a:rPr lang="zh-CN" altLang="en-US" dirty="0">
                <a:solidFill>
                  <a:srgbClr val="000000"/>
                </a:solidFill>
              </a:rPr>
              <a:t>可视</a:t>
            </a:r>
            <a:r>
              <a:rPr lang="en-US" altLang="zh-CN" dirty="0">
                <a:solidFill>
                  <a:srgbClr val="000000"/>
                </a:solidFill>
              </a:rPr>
              <a:t>Bean</a:t>
            </a:r>
            <a:r>
              <a:rPr lang="zh-CN" altLang="en-US" dirty="0">
                <a:solidFill>
                  <a:srgbClr val="000000"/>
                </a:solidFill>
              </a:rPr>
              <a:t>是在画面上可以显示的</a:t>
            </a:r>
            <a:r>
              <a:rPr lang="en-US" altLang="zh-CN" dirty="0">
                <a:solidFill>
                  <a:srgbClr val="000000"/>
                </a:solidFill>
              </a:rPr>
              <a:t>Bean</a:t>
            </a:r>
            <a:r>
              <a:rPr lang="zh-CN" altLang="en-US" dirty="0">
                <a:solidFill>
                  <a:srgbClr val="000000"/>
                </a:solidFill>
              </a:rPr>
              <a:t>，通过属性接口接收数据并显示在画面。</a:t>
            </a:r>
            <a:r>
              <a:rPr lang="zh-CN" altLang="en-US" dirty="0">
                <a:solidFill>
                  <a:srgbClr val="FF0000"/>
                </a:solidFill>
              </a:rPr>
              <a:t>不可视</a:t>
            </a:r>
            <a:r>
              <a:rPr lang="en-US" altLang="zh-CN" dirty="0">
                <a:solidFill>
                  <a:srgbClr val="FF0000"/>
                </a:solidFill>
              </a:rPr>
              <a:t>Bean</a:t>
            </a:r>
            <a:r>
              <a:rPr lang="zh-CN" altLang="en-US" dirty="0">
                <a:solidFill>
                  <a:srgbClr val="FF0000"/>
                </a:solidFill>
              </a:rPr>
              <a:t>即</a:t>
            </a:r>
            <a:r>
              <a:rPr lang="en-US" altLang="zh-CN" dirty="0" err="1">
                <a:solidFill>
                  <a:srgbClr val="FF0000"/>
                </a:solidFill>
              </a:rPr>
              <a:t>Jsp</a:t>
            </a:r>
            <a:r>
              <a:rPr lang="zh-CN" altLang="en-US" dirty="0">
                <a:solidFill>
                  <a:srgbClr val="FF0000"/>
                </a:solidFill>
              </a:rPr>
              <a:t>中时常使用的</a:t>
            </a:r>
            <a:r>
              <a:rPr lang="en-US" altLang="zh-CN" dirty="0">
                <a:solidFill>
                  <a:srgbClr val="FF0000"/>
                </a:solidFill>
              </a:rPr>
              <a:t>Bean</a:t>
            </a:r>
            <a:r>
              <a:rPr lang="zh-CN" altLang="en-US" dirty="0">
                <a:solidFill>
                  <a:srgbClr val="FF0000"/>
                </a:solidFill>
              </a:rPr>
              <a:t>，在程序的内部起作用，如用于求值、存储用户数据等</a:t>
            </a:r>
            <a:r>
              <a:rPr lang="zh-CN" altLang="en-US" dirty="0">
                <a:solidFill>
                  <a:srgbClr val="000000"/>
                </a:solidFill>
              </a:rPr>
              <a:t>。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7E3B-D0A3-4228-B145-9DC309C278E5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302B-AB3F-490C-B33E-D82F47EFD726}" type="slidenum">
              <a:rPr lang="en-US" altLang="zh-CN"/>
              <a:pPr/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071546"/>
            <a:ext cx="8229600" cy="928694"/>
          </a:xfrm>
        </p:spPr>
        <p:txBody>
          <a:bodyPr>
            <a:noAutofit/>
          </a:bodyPr>
          <a:lstStyle/>
          <a:p>
            <a:endParaRPr lang="zh-CN" altLang="en-US" sz="2000" dirty="0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、为什么</a:t>
            </a:r>
            <a:r>
              <a:rPr lang="zh-CN" altLang="en-US" dirty="0"/>
              <a:t>需要</a:t>
            </a:r>
            <a:r>
              <a:rPr lang="en-US" altLang="zh-CN" dirty="0"/>
              <a:t>JDBC</a:t>
            </a:r>
          </a:p>
        </p:txBody>
      </p:sp>
      <p:sp>
        <p:nvSpPr>
          <p:cNvPr id="804141" name="Rectangle 301"/>
          <p:cNvSpPr>
            <a:spLocks noChangeArrowheads="1"/>
          </p:cNvSpPr>
          <p:nvPr/>
        </p:nvSpPr>
        <p:spPr bwMode="auto">
          <a:xfrm>
            <a:off x="1116013" y="2428868"/>
            <a:ext cx="1422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b="1">
                <a:ea typeface="黑体" pitchFamily="2" charset="-122"/>
              </a:rPr>
              <a:t>Java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应用程序</a:t>
            </a:r>
          </a:p>
        </p:txBody>
      </p:sp>
      <p:sp>
        <p:nvSpPr>
          <p:cNvPr id="804147" name="Line 307"/>
          <p:cNvSpPr>
            <a:spLocks noChangeShapeType="1"/>
          </p:cNvSpPr>
          <p:nvPr/>
        </p:nvSpPr>
        <p:spPr bwMode="auto">
          <a:xfrm flipV="1">
            <a:off x="2413000" y="3105143"/>
            <a:ext cx="467995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4148" name="Rectangle 308"/>
          <p:cNvSpPr>
            <a:spLocks noChangeArrowheads="1"/>
          </p:cNvSpPr>
          <p:nvPr/>
        </p:nvSpPr>
        <p:spPr bwMode="auto">
          <a:xfrm>
            <a:off x="4397375" y="2784468"/>
            <a:ext cx="5969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b="1" dirty="0">
                <a:solidFill>
                  <a:srgbClr val="0033CC"/>
                </a:solidFill>
                <a:latin typeface="Times New Roman" pitchFamily="18" charset="0"/>
                <a:ea typeface="黑体" pitchFamily="2" charset="-122"/>
              </a:rPr>
              <a:t>JDBC</a:t>
            </a:r>
            <a:endParaRPr lang="en-US" altLang="zh-CN" b="1" dirty="0">
              <a:solidFill>
                <a:srgbClr val="0033CC"/>
              </a:solidFill>
              <a:ea typeface="黑体" pitchFamily="2" charset="-122"/>
            </a:endParaRPr>
          </a:p>
        </p:txBody>
      </p:sp>
      <p:sp>
        <p:nvSpPr>
          <p:cNvPr id="804164" name="Line 324"/>
          <p:cNvSpPr>
            <a:spLocks noChangeShapeType="1"/>
          </p:cNvSpPr>
          <p:nvPr/>
        </p:nvSpPr>
        <p:spPr bwMode="auto">
          <a:xfrm flipV="1">
            <a:off x="5003800" y="4689468"/>
            <a:ext cx="2160588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4168" name="Rectangle 328"/>
          <p:cNvSpPr>
            <a:spLocks noChangeArrowheads="1"/>
          </p:cNvSpPr>
          <p:nvPr/>
        </p:nvSpPr>
        <p:spPr bwMode="auto">
          <a:xfrm>
            <a:off x="5795963" y="4329106"/>
            <a:ext cx="5969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b="1">
                <a:solidFill>
                  <a:srgbClr val="0033CC"/>
                </a:solidFill>
                <a:latin typeface="Times New Roman" pitchFamily="18" charset="0"/>
                <a:ea typeface="黑体" pitchFamily="2" charset="-122"/>
              </a:rPr>
              <a:t>JDBC</a:t>
            </a:r>
            <a:endParaRPr lang="en-US" altLang="zh-CN" b="1">
              <a:solidFill>
                <a:srgbClr val="0033CC"/>
              </a:solidFill>
              <a:ea typeface="黑体" pitchFamily="2" charset="-122"/>
            </a:endParaRPr>
          </a:p>
        </p:txBody>
      </p:sp>
      <p:sp>
        <p:nvSpPr>
          <p:cNvPr id="804172" name="Line 332"/>
          <p:cNvSpPr>
            <a:spLocks noChangeShapeType="1"/>
          </p:cNvSpPr>
          <p:nvPr/>
        </p:nvSpPr>
        <p:spPr bwMode="auto">
          <a:xfrm flipV="1">
            <a:off x="2411413" y="4689468"/>
            <a:ext cx="1871662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4173" name="Rectangle 333"/>
          <p:cNvSpPr>
            <a:spLocks noChangeArrowheads="1"/>
          </p:cNvSpPr>
          <p:nvPr/>
        </p:nvSpPr>
        <p:spPr bwMode="auto">
          <a:xfrm>
            <a:off x="3992563" y="3897306"/>
            <a:ext cx="12573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b="1">
                <a:ea typeface="黑体" pitchFamily="2" charset="-122"/>
              </a:rPr>
              <a:t>JSP/Servlet</a:t>
            </a:r>
            <a:endParaRPr lang="en-US" altLang="zh-CN" b="1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38"/>
          <p:cNvGrpSpPr>
            <a:grpSpLocks/>
          </p:cNvGrpSpPr>
          <p:nvPr/>
        </p:nvGrpSpPr>
        <p:grpSpPr bwMode="auto">
          <a:xfrm>
            <a:off x="1133475" y="2816218"/>
            <a:ext cx="1135063" cy="900113"/>
            <a:chOff x="930" y="1842"/>
            <a:chExt cx="680" cy="536"/>
          </a:xfrm>
        </p:grpSpPr>
        <p:sp>
          <p:nvSpPr>
            <p:cNvPr id="804157" name="Text Box 317"/>
            <p:cNvSpPr txBox="1">
              <a:spLocks noChangeArrowheads="1"/>
            </p:cNvSpPr>
            <p:nvPr/>
          </p:nvSpPr>
          <p:spPr bwMode="auto">
            <a:xfrm>
              <a:off x="930" y="2160"/>
              <a:ext cx="680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>
                  <a:latin typeface="黑体" pitchFamily="2" charset="-122"/>
                  <a:ea typeface="黑体" pitchFamily="2" charset="-122"/>
                </a:rPr>
                <a:t>客户端</a:t>
              </a:r>
            </a:p>
          </p:txBody>
        </p:sp>
        <p:grpSp>
          <p:nvGrpSpPr>
            <p:cNvPr id="3" name="Group 334"/>
            <p:cNvGrpSpPr>
              <a:grpSpLocks/>
            </p:cNvGrpSpPr>
            <p:nvPr/>
          </p:nvGrpSpPr>
          <p:grpSpPr bwMode="auto">
            <a:xfrm>
              <a:off x="1066" y="1842"/>
              <a:ext cx="498" cy="363"/>
              <a:chOff x="4286" y="3022"/>
              <a:chExt cx="1355" cy="1095"/>
            </a:xfrm>
          </p:grpSpPr>
          <p:graphicFrame>
            <p:nvGraphicFramePr>
              <p:cNvPr id="804175" name="Object 335"/>
              <p:cNvGraphicFramePr>
                <a:graphicFrameLocks noChangeAspect="1"/>
              </p:cNvGraphicFramePr>
              <p:nvPr/>
            </p:nvGraphicFramePr>
            <p:xfrm>
              <a:off x="4286" y="3022"/>
              <a:ext cx="977" cy="9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1" name="Image" r:id="rId4" imgW="2615873" imgH="2666667" progId="">
                      <p:embed/>
                    </p:oleObj>
                  </mc:Choice>
                  <mc:Fallback>
                    <p:oleObj name="Image" r:id="rId4" imgW="2615873" imgH="266666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6" y="3022"/>
                            <a:ext cx="977" cy="9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804176" name="Picture 336" descr="TowerCase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4" name="Group 341"/>
          <p:cNvGrpSpPr>
            <a:grpSpLocks/>
          </p:cNvGrpSpPr>
          <p:nvPr/>
        </p:nvGrpSpPr>
        <p:grpSpPr bwMode="auto">
          <a:xfrm>
            <a:off x="6804025" y="2528881"/>
            <a:ext cx="1584325" cy="1303337"/>
            <a:chOff x="4332" y="1570"/>
            <a:chExt cx="907" cy="821"/>
          </a:xfrm>
        </p:grpSpPr>
        <p:sp>
          <p:nvSpPr>
            <p:cNvPr id="804154" name="Text Box 314"/>
            <p:cNvSpPr txBox="1">
              <a:spLocks noChangeArrowheads="1"/>
            </p:cNvSpPr>
            <p:nvPr/>
          </p:nvSpPr>
          <p:spPr bwMode="auto">
            <a:xfrm>
              <a:off x="4332" y="2160"/>
              <a:ext cx="907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ea typeface="黑体" pitchFamily="2" charset="-122"/>
                </a:rPr>
                <a:t>数据库服务器</a:t>
              </a:r>
            </a:p>
          </p:txBody>
        </p:sp>
        <p:graphicFrame>
          <p:nvGraphicFramePr>
            <p:cNvPr id="804177" name="Object 337"/>
            <p:cNvGraphicFramePr>
              <a:graphicFrameLocks noChangeAspect="1"/>
            </p:cNvGraphicFramePr>
            <p:nvPr/>
          </p:nvGraphicFramePr>
          <p:xfrm>
            <a:off x="4558" y="1570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Image" r:id="rId7" imgW="1225091" imgH="1962750" progId="">
                    <p:embed/>
                  </p:oleObj>
                </mc:Choice>
                <mc:Fallback>
                  <p:oleObj name="Image" r:id="rId7" imgW="1225091" imgH="196275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570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42"/>
          <p:cNvGrpSpPr>
            <a:grpSpLocks/>
          </p:cNvGrpSpPr>
          <p:nvPr/>
        </p:nvGrpSpPr>
        <p:grpSpPr bwMode="auto">
          <a:xfrm>
            <a:off x="3924300" y="4184643"/>
            <a:ext cx="1439863" cy="1303338"/>
            <a:chOff x="3243" y="1071"/>
            <a:chExt cx="907" cy="821"/>
          </a:xfrm>
        </p:grpSpPr>
        <p:sp>
          <p:nvSpPr>
            <p:cNvPr id="804179" name="Text Box 339"/>
            <p:cNvSpPr txBox="1">
              <a:spLocks noChangeArrowheads="1"/>
            </p:cNvSpPr>
            <p:nvPr/>
          </p:nvSpPr>
          <p:spPr bwMode="auto">
            <a:xfrm>
              <a:off x="3243" y="1661"/>
              <a:ext cx="907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ea typeface="黑体" pitchFamily="2" charset="-122"/>
                </a:rPr>
                <a:t>应用服务器</a:t>
              </a:r>
            </a:p>
          </p:txBody>
        </p:sp>
        <p:graphicFrame>
          <p:nvGraphicFramePr>
            <p:cNvPr id="804180" name="Object 340"/>
            <p:cNvGraphicFramePr>
              <a:graphicFrameLocks noChangeAspect="1"/>
            </p:cNvGraphicFramePr>
            <p:nvPr/>
          </p:nvGraphicFramePr>
          <p:xfrm>
            <a:off x="3515" y="1071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Image" r:id="rId9" imgW="1225091" imgH="1962750" progId="">
                    <p:embed/>
                  </p:oleObj>
                </mc:Choice>
                <mc:Fallback>
                  <p:oleObj name="Image" r:id="rId9" imgW="1225091" imgH="196275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071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43"/>
          <p:cNvGrpSpPr>
            <a:grpSpLocks/>
          </p:cNvGrpSpPr>
          <p:nvPr/>
        </p:nvGrpSpPr>
        <p:grpSpPr bwMode="auto">
          <a:xfrm>
            <a:off x="6804025" y="4184643"/>
            <a:ext cx="1584325" cy="1303338"/>
            <a:chOff x="4332" y="1570"/>
            <a:chExt cx="907" cy="821"/>
          </a:xfrm>
        </p:grpSpPr>
        <p:sp>
          <p:nvSpPr>
            <p:cNvPr id="804184" name="Text Box 344"/>
            <p:cNvSpPr txBox="1">
              <a:spLocks noChangeArrowheads="1"/>
            </p:cNvSpPr>
            <p:nvPr/>
          </p:nvSpPr>
          <p:spPr bwMode="auto">
            <a:xfrm>
              <a:off x="4332" y="2160"/>
              <a:ext cx="907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ea typeface="黑体" pitchFamily="2" charset="-122"/>
                </a:rPr>
                <a:t>数据库服务器</a:t>
              </a:r>
            </a:p>
          </p:txBody>
        </p:sp>
        <p:graphicFrame>
          <p:nvGraphicFramePr>
            <p:cNvPr id="804185" name="Object 345"/>
            <p:cNvGraphicFramePr>
              <a:graphicFrameLocks noChangeAspect="1"/>
            </p:cNvGraphicFramePr>
            <p:nvPr/>
          </p:nvGraphicFramePr>
          <p:xfrm>
            <a:off x="4558" y="1570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Image" r:id="rId10" imgW="1225091" imgH="1962750" progId="">
                    <p:embed/>
                  </p:oleObj>
                </mc:Choice>
                <mc:Fallback>
                  <p:oleObj name="Image" r:id="rId10" imgW="1225091" imgH="196275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570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46"/>
          <p:cNvGrpSpPr>
            <a:grpSpLocks/>
          </p:cNvGrpSpPr>
          <p:nvPr/>
        </p:nvGrpSpPr>
        <p:grpSpPr bwMode="auto">
          <a:xfrm>
            <a:off x="1133475" y="4400543"/>
            <a:ext cx="1135063" cy="900113"/>
            <a:chOff x="930" y="1842"/>
            <a:chExt cx="680" cy="536"/>
          </a:xfrm>
        </p:grpSpPr>
        <p:sp>
          <p:nvSpPr>
            <p:cNvPr id="804187" name="Text Box 347"/>
            <p:cNvSpPr txBox="1">
              <a:spLocks noChangeArrowheads="1"/>
            </p:cNvSpPr>
            <p:nvPr/>
          </p:nvSpPr>
          <p:spPr bwMode="auto">
            <a:xfrm>
              <a:off x="930" y="2160"/>
              <a:ext cx="680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>
                  <a:latin typeface="黑体" pitchFamily="2" charset="-122"/>
                  <a:ea typeface="黑体" pitchFamily="2" charset="-122"/>
                </a:rPr>
                <a:t>客户端</a:t>
              </a:r>
            </a:p>
          </p:txBody>
        </p:sp>
        <p:grpSp>
          <p:nvGrpSpPr>
            <p:cNvPr id="8" name="Group 348"/>
            <p:cNvGrpSpPr>
              <a:grpSpLocks/>
            </p:cNvGrpSpPr>
            <p:nvPr/>
          </p:nvGrpSpPr>
          <p:grpSpPr bwMode="auto">
            <a:xfrm>
              <a:off x="1066" y="1842"/>
              <a:ext cx="498" cy="363"/>
              <a:chOff x="4286" y="3022"/>
              <a:chExt cx="1355" cy="1095"/>
            </a:xfrm>
          </p:grpSpPr>
          <p:graphicFrame>
            <p:nvGraphicFramePr>
              <p:cNvPr id="804189" name="Object 349"/>
              <p:cNvGraphicFramePr>
                <a:graphicFrameLocks noChangeAspect="1"/>
              </p:cNvGraphicFramePr>
              <p:nvPr/>
            </p:nvGraphicFramePr>
            <p:xfrm>
              <a:off x="4286" y="3022"/>
              <a:ext cx="977" cy="9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5" name="Image" r:id="rId11" imgW="2615873" imgH="2666667" progId="">
                      <p:embed/>
                    </p:oleObj>
                  </mc:Choice>
                  <mc:Fallback>
                    <p:oleObj name="Image" r:id="rId11" imgW="2615873" imgH="266666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6" y="3022"/>
                            <a:ext cx="977" cy="9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804190" name="Picture 350" descr="TowerCase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3167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0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0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0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141" grpId="0"/>
      <p:bldP spid="804147" grpId="0" animBg="1"/>
      <p:bldP spid="804148" grpId="0"/>
      <p:bldP spid="804164" grpId="0" animBg="1"/>
      <p:bldP spid="804168" grpId="0"/>
      <p:bldP spid="804172" grpId="0" animBg="1"/>
      <p:bldP spid="80417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>
          <a:xfrm>
            <a:off x="3636963" y="1052513"/>
            <a:ext cx="5327650" cy="5256212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JDBC API</a:t>
            </a:r>
          </a:p>
          <a:p>
            <a:pPr lvl="1"/>
            <a:r>
              <a:rPr lang="zh-CN" altLang="en-US" dirty="0"/>
              <a:t>提供者：</a:t>
            </a:r>
            <a:r>
              <a:rPr lang="en-US" altLang="zh-CN" dirty="0"/>
              <a:t>sun</a:t>
            </a:r>
            <a:r>
              <a:rPr lang="zh-CN" altLang="en-US" dirty="0"/>
              <a:t>公司</a:t>
            </a:r>
          </a:p>
          <a:p>
            <a:pPr lvl="1"/>
            <a:r>
              <a:rPr lang="zh-CN" altLang="en-US" dirty="0"/>
              <a:t>内容：供程序员调用的接口与类，集成在</a:t>
            </a:r>
            <a:r>
              <a:rPr lang="en-US" altLang="zh-CN" dirty="0"/>
              <a:t>java.sql</a:t>
            </a:r>
            <a:r>
              <a:rPr lang="zh-CN" altLang="en-US" dirty="0"/>
              <a:t>和</a:t>
            </a:r>
            <a:r>
              <a:rPr lang="en-US" altLang="zh-CN" dirty="0"/>
              <a:t>javax.sql</a:t>
            </a:r>
            <a:r>
              <a:rPr lang="zh-CN" altLang="en-US" dirty="0"/>
              <a:t>包中，如：</a:t>
            </a:r>
          </a:p>
          <a:p>
            <a:pPr lvl="2"/>
            <a:r>
              <a:rPr lang="en-US" altLang="zh-CN" dirty="0" err="1"/>
              <a:t>DriverManager</a:t>
            </a:r>
            <a:r>
              <a:rPr lang="zh-CN" altLang="en-US" dirty="0"/>
              <a:t>类</a:t>
            </a:r>
          </a:p>
          <a:p>
            <a:pPr lvl="2"/>
            <a:r>
              <a:rPr lang="en-US" altLang="zh-CN" dirty="0"/>
              <a:t>Connection</a:t>
            </a:r>
            <a:r>
              <a:rPr lang="zh-CN" altLang="en-US" dirty="0"/>
              <a:t>接口</a:t>
            </a:r>
          </a:p>
          <a:p>
            <a:pPr lvl="2"/>
            <a:r>
              <a:rPr lang="en-US" altLang="zh-CN" dirty="0"/>
              <a:t>Statement</a:t>
            </a:r>
            <a:r>
              <a:rPr lang="zh-CN" altLang="en-US" dirty="0"/>
              <a:t>接口</a:t>
            </a:r>
          </a:p>
          <a:p>
            <a:pPr lvl="2"/>
            <a:r>
              <a:rPr lang="en-US" altLang="zh-CN" dirty="0" err="1"/>
              <a:t>ResultSet</a:t>
            </a:r>
            <a:r>
              <a:rPr lang="zh-CN" altLang="en-US" dirty="0"/>
              <a:t>接口</a:t>
            </a:r>
          </a:p>
          <a:p>
            <a:r>
              <a:rPr lang="en-US" altLang="zh-CN" dirty="0" err="1"/>
              <a:t>DriverManager</a:t>
            </a:r>
            <a:endParaRPr lang="en-US" altLang="zh-CN" dirty="0"/>
          </a:p>
          <a:p>
            <a:pPr lvl="1"/>
            <a:r>
              <a:rPr lang="zh-CN" altLang="en-US" dirty="0"/>
              <a:t>提供者：</a:t>
            </a:r>
            <a:r>
              <a:rPr lang="en-US" altLang="zh-CN" dirty="0"/>
              <a:t>sun</a:t>
            </a:r>
            <a:r>
              <a:rPr lang="zh-CN" altLang="en-US" dirty="0"/>
              <a:t>公司</a:t>
            </a:r>
          </a:p>
          <a:p>
            <a:pPr lvl="1"/>
            <a:r>
              <a:rPr lang="zh-CN" altLang="en-US" dirty="0"/>
              <a:t>作用：载入各种不同的</a:t>
            </a:r>
            <a:r>
              <a:rPr lang="en-US" altLang="zh-CN" dirty="0"/>
              <a:t>JDBC</a:t>
            </a:r>
            <a:r>
              <a:rPr lang="zh-CN" altLang="en-US" dirty="0"/>
              <a:t>驱动</a:t>
            </a:r>
          </a:p>
          <a:p>
            <a:r>
              <a:rPr lang="en-US" altLang="zh-CN" dirty="0"/>
              <a:t>JDBC </a:t>
            </a:r>
            <a:r>
              <a:rPr lang="zh-CN" altLang="en-US" dirty="0"/>
              <a:t>驱动</a:t>
            </a:r>
          </a:p>
          <a:p>
            <a:pPr lvl="1"/>
            <a:r>
              <a:rPr lang="zh-CN" altLang="en-US" dirty="0"/>
              <a:t>提供者：数据库厂商</a:t>
            </a:r>
          </a:p>
          <a:p>
            <a:pPr lvl="1"/>
            <a:r>
              <a:rPr lang="zh-CN" altLang="en-US" dirty="0"/>
              <a:t>作用：负责连接各种不同的数据库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</a:t>
            </a:r>
            <a:r>
              <a:rPr lang="zh-CN" altLang="en-US"/>
              <a:t>程序的工作原理</a:t>
            </a:r>
          </a:p>
        </p:txBody>
      </p:sp>
      <p:sp>
        <p:nvSpPr>
          <p:cNvPr id="804868" name="AutoShape 4"/>
          <p:cNvSpPr>
            <a:spLocks noChangeArrowheads="1"/>
          </p:cNvSpPr>
          <p:nvPr/>
        </p:nvSpPr>
        <p:spPr bwMode="auto">
          <a:xfrm>
            <a:off x="828675" y="4652963"/>
            <a:ext cx="1023938" cy="8636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Sql 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sp>
        <p:nvSpPr>
          <p:cNvPr id="804869" name="AutoShape 5"/>
          <p:cNvSpPr>
            <a:spLocks noChangeArrowheads="1"/>
          </p:cNvSpPr>
          <p:nvPr/>
        </p:nvSpPr>
        <p:spPr bwMode="auto">
          <a:xfrm>
            <a:off x="2339975" y="4652963"/>
            <a:ext cx="1020763" cy="93662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Oracle</a:t>
            </a:r>
          </a:p>
        </p:txBody>
      </p:sp>
      <p:sp>
        <p:nvSpPr>
          <p:cNvPr id="804871" name="AutoShape 7"/>
          <p:cNvSpPr>
            <a:spLocks noChangeArrowheads="1"/>
          </p:cNvSpPr>
          <p:nvPr/>
        </p:nvSpPr>
        <p:spPr bwMode="gray">
          <a:xfrm>
            <a:off x="830263" y="2132013"/>
            <a:ext cx="2519362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TW" b="1">
                <a:ea typeface="黑体" pitchFamily="2" charset="-122"/>
              </a:rPr>
              <a:t>JDBC </a:t>
            </a:r>
            <a:r>
              <a:rPr lang="en-US" altLang="zh-CN" b="1">
                <a:ea typeface="黑体" pitchFamily="2" charset="-122"/>
              </a:rPr>
              <a:t>API </a:t>
            </a:r>
            <a:endParaRPr lang="en-US" altLang="zh-TW" b="1">
              <a:ea typeface="黑体" pitchFamily="2" charset="-122"/>
            </a:endParaRPr>
          </a:p>
        </p:txBody>
      </p:sp>
      <p:sp>
        <p:nvSpPr>
          <p:cNvPr id="804873" name="AutoShape 9"/>
          <p:cNvSpPr>
            <a:spLocks noChangeArrowheads="1"/>
          </p:cNvSpPr>
          <p:nvPr/>
        </p:nvSpPr>
        <p:spPr bwMode="gray">
          <a:xfrm>
            <a:off x="814388" y="2852738"/>
            <a:ext cx="253523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Driver Manager </a:t>
            </a:r>
          </a:p>
        </p:txBody>
      </p:sp>
      <p:sp>
        <p:nvSpPr>
          <p:cNvPr id="804874" name="AutoShape 10"/>
          <p:cNvSpPr>
            <a:spLocks noChangeArrowheads="1"/>
          </p:cNvSpPr>
          <p:nvPr/>
        </p:nvSpPr>
        <p:spPr bwMode="gray">
          <a:xfrm>
            <a:off x="2198688" y="3789363"/>
            <a:ext cx="1296987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</a:t>
            </a:r>
            <a:r>
              <a:rPr lang="zh-CN" altLang="en-US" b="1">
                <a:ea typeface="黑体" pitchFamily="2" charset="-122"/>
              </a:rPr>
              <a:t>驱动 </a:t>
            </a:r>
          </a:p>
        </p:txBody>
      </p:sp>
      <p:sp>
        <p:nvSpPr>
          <p:cNvPr id="804875" name="AutoShape 11"/>
          <p:cNvSpPr>
            <a:spLocks noChangeArrowheads="1"/>
          </p:cNvSpPr>
          <p:nvPr/>
        </p:nvSpPr>
        <p:spPr bwMode="gray">
          <a:xfrm>
            <a:off x="684213" y="3789363"/>
            <a:ext cx="1296987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</a:t>
            </a:r>
            <a:r>
              <a:rPr lang="zh-CN" altLang="en-US" b="1">
                <a:ea typeface="黑体" pitchFamily="2" charset="-122"/>
              </a:rPr>
              <a:t>驱动 </a:t>
            </a:r>
          </a:p>
        </p:txBody>
      </p:sp>
      <p:sp>
        <p:nvSpPr>
          <p:cNvPr id="804876" name="AutoShape 12"/>
          <p:cNvSpPr>
            <a:spLocks noChangeArrowheads="1"/>
          </p:cNvSpPr>
          <p:nvPr/>
        </p:nvSpPr>
        <p:spPr bwMode="gray">
          <a:xfrm>
            <a:off x="830263" y="1268413"/>
            <a:ext cx="2519362" cy="5048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b="1" dirty="0">
                <a:ea typeface="黑体" pitchFamily="2" charset="-122"/>
              </a:rPr>
              <a:t>Java </a:t>
            </a:r>
            <a:r>
              <a:rPr lang="zh-CN" altLang="en-US" b="1" dirty="0">
                <a:ea typeface="黑体" pitchFamily="2" charset="-122"/>
              </a:rPr>
              <a:t>应用程序 </a:t>
            </a:r>
          </a:p>
        </p:txBody>
      </p:sp>
      <p:cxnSp>
        <p:nvCxnSpPr>
          <p:cNvPr id="804877" name="AutoShape 13"/>
          <p:cNvCxnSpPr>
            <a:cxnSpLocks noChangeShapeType="1"/>
            <a:stCxn id="804868" idx="1"/>
            <a:endCxn id="804875" idx="2"/>
          </p:cNvCxnSpPr>
          <p:nvPr/>
        </p:nvCxnSpPr>
        <p:spPr bwMode="auto">
          <a:xfrm flipH="1" flipV="1">
            <a:off x="1333500" y="4221163"/>
            <a:ext cx="7938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04878" name="AutoShape 14"/>
          <p:cNvCxnSpPr>
            <a:cxnSpLocks noChangeShapeType="1"/>
            <a:stCxn id="804869" idx="1"/>
            <a:endCxn id="804874" idx="2"/>
          </p:cNvCxnSpPr>
          <p:nvPr/>
        </p:nvCxnSpPr>
        <p:spPr bwMode="auto">
          <a:xfrm flipH="1" flipV="1">
            <a:off x="2847975" y="4221163"/>
            <a:ext cx="3175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804884" name="Line 20"/>
          <p:cNvSpPr>
            <a:spLocks noChangeShapeType="1"/>
          </p:cNvSpPr>
          <p:nvPr/>
        </p:nvSpPr>
        <p:spPr bwMode="auto">
          <a:xfrm>
            <a:off x="1360488" y="33575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04885" name="Line 21"/>
          <p:cNvSpPr>
            <a:spLocks noChangeShapeType="1"/>
          </p:cNvSpPr>
          <p:nvPr/>
        </p:nvSpPr>
        <p:spPr bwMode="auto">
          <a:xfrm>
            <a:off x="2846388" y="33575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04886" name="Line 22"/>
          <p:cNvSpPr>
            <a:spLocks noChangeShapeType="1"/>
          </p:cNvSpPr>
          <p:nvPr/>
        </p:nvSpPr>
        <p:spPr bwMode="auto">
          <a:xfrm>
            <a:off x="2052638" y="1771650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07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0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0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0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0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0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048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135937" cy="7191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/>
              <a:t>JDBC API</a:t>
            </a:r>
            <a:r>
              <a:rPr lang="zh-CN" altLang="en-US"/>
              <a:t>可做三件事：与数据库建立连接、执行</a:t>
            </a:r>
            <a:r>
              <a:rPr lang="en-US" altLang="zh-CN"/>
              <a:t>SQL </a:t>
            </a:r>
            <a:r>
              <a:rPr lang="zh-CN" altLang="en-US"/>
              <a:t>语句、处理结果</a:t>
            </a:r>
            <a:endParaRPr lang="zh-CN" altLang="en-US" sz="2000"/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 API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484438" y="2347913"/>
            <a:ext cx="4219575" cy="1879600"/>
            <a:chOff x="1598" y="1162"/>
            <a:chExt cx="2658" cy="1184"/>
          </a:xfrm>
        </p:grpSpPr>
        <p:graphicFrame>
          <p:nvGraphicFramePr>
            <p:cNvPr id="823308" name="Object 12"/>
            <p:cNvGraphicFramePr>
              <a:graphicFrameLocks noChangeAspect="1"/>
            </p:cNvGraphicFramePr>
            <p:nvPr/>
          </p:nvGraphicFramePr>
          <p:xfrm>
            <a:off x="1598" y="1162"/>
            <a:ext cx="2658" cy="1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Visio" r:id="rId4" imgW="4220261" imgH="1880311" progId="Visio.Drawing.11">
                    <p:embed/>
                  </p:oleObj>
                </mc:Choice>
                <mc:Fallback>
                  <p:oleObj name="Visio" r:id="rId4" imgW="4220261" imgH="188031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8" y="1162"/>
                          <a:ext cx="2658" cy="1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3309" name="Text Box 13"/>
            <p:cNvSpPr txBox="1">
              <a:spLocks noChangeArrowheads="1"/>
            </p:cNvSpPr>
            <p:nvPr/>
          </p:nvSpPr>
          <p:spPr bwMode="auto">
            <a:xfrm>
              <a:off x="2504" y="1175"/>
              <a:ext cx="9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TW" b="1">
                  <a:ea typeface="PMingLiU" pitchFamily="18" charset="-120"/>
                </a:rPr>
                <a:t>Connection</a:t>
              </a:r>
            </a:p>
          </p:txBody>
        </p:sp>
      </p:grpSp>
      <p:sp>
        <p:nvSpPr>
          <p:cNvPr id="823311" name="Text Box 15"/>
          <p:cNvSpPr txBox="1">
            <a:spLocks noChangeArrowheads="1"/>
          </p:cNvSpPr>
          <p:nvPr/>
        </p:nvSpPr>
        <p:spPr bwMode="auto">
          <a:xfrm>
            <a:off x="3492500" y="4291013"/>
            <a:ext cx="2089150" cy="3667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ea typeface="黑体" pitchFamily="2" charset="-122"/>
              </a:rPr>
              <a:t>DriverManager</a:t>
            </a:r>
          </a:p>
        </p:txBody>
      </p:sp>
      <p:sp>
        <p:nvSpPr>
          <p:cNvPr id="823312" name="AutoShape 16"/>
          <p:cNvSpPr>
            <a:spLocks noChangeArrowheads="1"/>
          </p:cNvSpPr>
          <p:nvPr/>
        </p:nvSpPr>
        <p:spPr bwMode="auto">
          <a:xfrm>
            <a:off x="3132138" y="2792413"/>
            <a:ext cx="2808287" cy="549275"/>
          </a:xfrm>
          <a:prstGeom prst="rightArrow">
            <a:avLst>
              <a:gd name="adj1" fmla="val 50000"/>
              <a:gd name="adj2" fmla="val 127818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12700" cap="rnd" algn="ctr">
            <a:solidFill>
              <a:srgbClr val="80008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/>
            <a:r>
              <a:rPr lang="en-US" altLang="zh-CN" b="1">
                <a:ea typeface="黑体" pitchFamily="2" charset="-122"/>
              </a:rPr>
              <a:t>Statement</a:t>
            </a:r>
          </a:p>
        </p:txBody>
      </p:sp>
      <p:sp>
        <p:nvSpPr>
          <p:cNvPr id="823313" name="AutoShape 17"/>
          <p:cNvSpPr>
            <a:spLocks noChangeArrowheads="1"/>
          </p:cNvSpPr>
          <p:nvPr/>
        </p:nvSpPr>
        <p:spPr bwMode="auto">
          <a:xfrm>
            <a:off x="3130550" y="3262313"/>
            <a:ext cx="2738438" cy="549275"/>
          </a:xfrm>
          <a:prstGeom prst="leftArrow">
            <a:avLst>
              <a:gd name="adj1" fmla="val 50000"/>
              <a:gd name="adj2" fmla="val 124639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12700" cap="rnd" algn="ctr">
            <a:solidFill>
              <a:srgbClr val="80008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/>
            <a:r>
              <a:rPr lang="en-US" altLang="zh-CN" b="1">
                <a:ea typeface="黑体" pitchFamily="2" charset="-122"/>
              </a:rPr>
              <a:t>ResultSet</a:t>
            </a:r>
          </a:p>
        </p:txBody>
      </p:sp>
      <p:sp>
        <p:nvSpPr>
          <p:cNvPr id="823306" name="Rectangle 10"/>
          <p:cNvSpPr>
            <a:spLocks noChangeArrowheads="1"/>
          </p:cNvSpPr>
          <p:nvPr/>
        </p:nvSpPr>
        <p:spPr bwMode="auto">
          <a:xfrm>
            <a:off x="1835150" y="1916113"/>
            <a:ext cx="5400675" cy="28082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315" name="Text Box 19"/>
          <p:cNvSpPr txBox="1">
            <a:spLocks noChangeArrowheads="1"/>
          </p:cNvSpPr>
          <p:nvPr/>
        </p:nvSpPr>
        <p:spPr bwMode="auto">
          <a:xfrm>
            <a:off x="1187450" y="4987925"/>
            <a:ext cx="72723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TW" altLang="en-US" sz="2000" b="1" dirty="0">
                <a:solidFill>
                  <a:srgbClr val="0000FF"/>
                </a:solidFill>
                <a:ea typeface="PMingLiU" pitchFamily="18" charset="-120"/>
              </a:rPr>
              <a:t> </a:t>
            </a:r>
            <a:r>
              <a:rPr kumimoji="1" lang="en-US" altLang="zh-TW" sz="2000" b="1" dirty="0" err="1">
                <a:ea typeface="黑体" pitchFamily="2" charset="-122"/>
              </a:rPr>
              <a:t>DriverManager</a:t>
            </a:r>
            <a:r>
              <a:rPr kumimoji="1" lang="en-US" altLang="zh-TW" sz="2000" b="1" dirty="0">
                <a:ea typeface="黑体" pitchFamily="2" charset="-122"/>
              </a:rPr>
              <a:t> </a:t>
            </a:r>
            <a:r>
              <a:rPr kumimoji="1" lang="zh-CN" altLang="en-US" sz="2000" b="1" dirty="0">
                <a:ea typeface="黑体" pitchFamily="2" charset="-122"/>
              </a:rPr>
              <a:t>：依据数据库的不同，管理</a:t>
            </a:r>
            <a:r>
              <a:rPr kumimoji="1" lang="en-US" altLang="zh-CN" sz="2000" b="1" dirty="0">
                <a:ea typeface="黑体" pitchFamily="2" charset="-122"/>
              </a:rPr>
              <a:t>JDBC</a:t>
            </a:r>
            <a:r>
              <a:rPr kumimoji="1" lang="zh-CN" altLang="en-US" sz="2000" b="1" dirty="0">
                <a:ea typeface="黑体" pitchFamily="2" charset="-122"/>
              </a:rPr>
              <a:t>驱动</a:t>
            </a:r>
          </a:p>
          <a:p>
            <a:r>
              <a:rPr kumimoji="1" lang="zh-TW" altLang="en-US" sz="2000" b="1" dirty="0">
                <a:ea typeface="黑体" pitchFamily="2" charset="-122"/>
              </a:rPr>
              <a:t> </a:t>
            </a:r>
            <a:r>
              <a:rPr kumimoji="1" lang="en-US" altLang="zh-TW" sz="2000" b="1" dirty="0">
                <a:ea typeface="黑体" pitchFamily="2" charset="-122"/>
              </a:rPr>
              <a:t>Connection </a:t>
            </a:r>
            <a:r>
              <a:rPr kumimoji="1" lang="zh-CN" altLang="en-US" sz="2000" b="1" dirty="0">
                <a:ea typeface="黑体" pitchFamily="2" charset="-122"/>
              </a:rPr>
              <a:t>：负责连接数据库并担任传送数据的任务</a:t>
            </a:r>
            <a:r>
              <a:rPr kumimoji="1" lang="zh-CN" altLang="en-US" sz="2000" dirty="0"/>
              <a:t> </a:t>
            </a:r>
            <a:r>
              <a:rPr kumimoji="1" lang="zh-CN" altLang="en-US" sz="2000" b="1" dirty="0">
                <a:ea typeface="黑体" pitchFamily="2" charset="-122"/>
              </a:rPr>
              <a:t> </a:t>
            </a:r>
            <a:endParaRPr kumimoji="1" lang="zh-TW" altLang="en-US" sz="2000" b="1" dirty="0">
              <a:ea typeface="黑体" pitchFamily="2" charset="-122"/>
            </a:endParaRPr>
          </a:p>
          <a:p>
            <a:r>
              <a:rPr kumimoji="1" lang="zh-TW" altLang="en-US" sz="2000" b="1" dirty="0">
                <a:ea typeface="黑体" pitchFamily="2" charset="-122"/>
              </a:rPr>
              <a:t> </a:t>
            </a:r>
            <a:r>
              <a:rPr kumimoji="1" lang="en-US" altLang="zh-TW" sz="2000" b="1" dirty="0">
                <a:ea typeface="黑体" pitchFamily="2" charset="-122"/>
              </a:rPr>
              <a:t>Statement </a:t>
            </a:r>
            <a:r>
              <a:rPr kumimoji="1" lang="zh-CN" altLang="en-US" sz="2000" b="1" dirty="0">
                <a:ea typeface="黑体" pitchFamily="2" charset="-122"/>
              </a:rPr>
              <a:t>：</a:t>
            </a:r>
            <a:r>
              <a:rPr kumimoji="1" lang="zh-TW" altLang="en-US" sz="2000" b="1" dirty="0">
                <a:ea typeface="黑体" pitchFamily="2" charset="-122"/>
              </a:rPr>
              <a:t>由 </a:t>
            </a:r>
            <a:r>
              <a:rPr kumimoji="1" lang="en-US" altLang="zh-TW" sz="2000" b="1" dirty="0">
                <a:ea typeface="黑体" pitchFamily="2" charset="-122"/>
              </a:rPr>
              <a:t>Connection </a:t>
            </a:r>
            <a:r>
              <a:rPr kumimoji="1" lang="zh-CN" altLang="en-US" sz="2000" b="1" dirty="0">
                <a:ea typeface="黑体" pitchFamily="2" charset="-122"/>
              </a:rPr>
              <a:t>产生、负责执行</a:t>
            </a:r>
            <a:r>
              <a:rPr kumimoji="1" lang="en-US" altLang="zh-CN" sz="2000" b="1" dirty="0">
                <a:ea typeface="黑体" pitchFamily="2" charset="-122"/>
              </a:rPr>
              <a:t>SQL</a:t>
            </a:r>
            <a:r>
              <a:rPr kumimoji="1" lang="zh-CN" altLang="en-US" sz="2000" b="1" dirty="0">
                <a:ea typeface="黑体" pitchFamily="2" charset="-122"/>
              </a:rPr>
              <a:t>语句</a:t>
            </a:r>
            <a:endParaRPr kumimoji="1" lang="zh-TW" altLang="en-US" sz="2000" b="1" dirty="0">
              <a:ea typeface="黑体" pitchFamily="2" charset="-122"/>
            </a:endParaRPr>
          </a:p>
          <a:p>
            <a:r>
              <a:rPr kumimoji="1" lang="zh-TW" altLang="en-US" sz="2000" b="1" dirty="0">
                <a:ea typeface="黑体" pitchFamily="2" charset="-122"/>
              </a:rPr>
              <a:t> </a:t>
            </a:r>
            <a:r>
              <a:rPr kumimoji="1" lang="en-US" altLang="zh-TW" sz="2000" b="1" dirty="0" err="1">
                <a:ea typeface="黑体" pitchFamily="2" charset="-122"/>
              </a:rPr>
              <a:t>ResultSet</a:t>
            </a:r>
            <a:r>
              <a:rPr kumimoji="1" lang="zh-CN" altLang="en-US" sz="2000" b="1" dirty="0">
                <a:ea typeface="黑体" pitchFamily="2" charset="-122"/>
              </a:rPr>
              <a:t>：负责保存</a:t>
            </a:r>
            <a:r>
              <a:rPr kumimoji="1" lang="en-US" altLang="zh-CN" sz="2000" b="1" dirty="0">
                <a:ea typeface="黑体" pitchFamily="2" charset="-122"/>
              </a:rPr>
              <a:t>Statement</a:t>
            </a:r>
            <a:r>
              <a:rPr kumimoji="1" lang="zh-CN" altLang="en-US" sz="2000" b="1" dirty="0">
                <a:ea typeface="黑体" pitchFamily="2" charset="-122"/>
              </a:rPr>
              <a:t>执行后所产生的查询结果</a:t>
            </a: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755650" y="2852738"/>
            <a:ext cx="990600" cy="776287"/>
            <a:chOff x="930" y="1842"/>
            <a:chExt cx="680" cy="562"/>
          </a:xfrm>
        </p:grpSpPr>
        <p:sp>
          <p:nvSpPr>
            <p:cNvPr id="823318" name="Text Box 22"/>
            <p:cNvSpPr txBox="1">
              <a:spLocks noChangeArrowheads="1"/>
            </p:cNvSpPr>
            <p:nvPr/>
          </p:nvSpPr>
          <p:spPr bwMode="auto">
            <a:xfrm>
              <a:off x="930" y="2160"/>
              <a:ext cx="680" cy="2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itchFamily="2" charset="-122"/>
                  <a:ea typeface="黑体" pitchFamily="2" charset="-122"/>
                </a:rPr>
                <a:t>客户端</a:t>
              </a:r>
            </a:p>
          </p:txBody>
        </p:sp>
        <p:grpSp>
          <p:nvGrpSpPr>
            <p:cNvPr id="4" name="Group 23"/>
            <p:cNvGrpSpPr>
              <a:grpSpLocks/>
            </p:cNvGrpSpPr>
            <p:nvPr/>
          </p:nvGrpSpPr>
          <p:grpSpPr bwMode="auto">
            <a:xfrm>
              <a:off x="1066" y="1842"/>
              <a:ext cx="498" cy="363"/>
              <a:chOff x="4286" y="3022"/>
              <a:chExt cx="1355" cy="1095"/>
            </a:xfrm>
          </p:grpSpPr>
          <p:graphicFrame>
            <p:nvGraphicFramePr>
              <p:cNvPr id="823320" name="Object 24"/>
              <p:cNvGraphicFramePr>
                <a:graphicFrameLocks noChangeAspect="1"/>
              </p:cNvGraphicFramePr>
              <p:nvPr/>
            </p:nvGraphicFramePr>
            <p:xfrm>
              <a:off x="4286" y="3022"/>
              <a:ext cx="977" cy="9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4" name="Image" r:id="rId6" imgW="2615873" imgH="2666667" progId="">
                      <p:embed/>
                    </p:oleObj>
                  </mc:Choice>
                  <mc:Fallback>
                    <p:oleObj name="Image" r:id="rId6" imgW="2615873" imgH="266666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6" y="3022"/>
                            <a:ext cx="977" cy="9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823321" name="Picture 25" descr="TowerCase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6588125" y="2636838"/>
            <a:ext cx="1439863" cy="1273175"/>
            <a:chOff x="4332" y="1570"/>
            <a:chExt cx="907" cy="802"/>
          </a:xfrm>
        </p:grpSpPr>
        <p:sp>
          <p:nvSpPr>
            <p:cNvPr id="823323" name="Text Box 27"/>
            <p:cNvSpPr txBox="1">
              <a:spLocks noChangeArrowheads="1"/>
            </p:cNvSpPr>
            <p:nvPr/>
          </p:nvSpPr>
          <p:spPr bwMode="auto">
            <a:xfrm>
              <a:off x="4332" y="2160"/>
              <a:ext cx="907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>
                  <a:ea typeface="黑体" pitchFamily="2" charset="-122"/>
                </a:rPr>
                <a:t>数据库服务器</a:t>
              </a:r>
            </a:p>
          </p:txBody>
        </p:sp>
        <p:graphicFrame>
          <p:nvGraphicFramePr>
            <p:cNvPr id="823324" name="Object 28"/>
            <p:cNvGraphicFramePr>
              <a:graphicFrameLocks noChangeAspect="1"/>
            </p:cNvGraphicFramePr>
            <p:nvPr/>
          </p:nvGraphicFramePr>
          <p:xfrm>
            <a:off x="4558" y="1570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Image" r:id="rId9" imgW="1225091" imgH="1962750" progId="">
                    <p:embed/>
                  </p:oleObj>
                </mc:Choice>
                <mc:Fallback>
                  <p:oleObj name="Image" r:id="rId9" imgW="1225091" imgH="196275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570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3325" name="Oval 29"/>
          <p:cNvSpPr>
            <a:spLocks noChangeArrowheads="1"/>
          </p:cNvSpPr>
          <p:nvPr/>
        </p:nvSpPr>
        <p:spPr bwMode="auto">
          <a:xfrm>
            <a:off x="5364163" y="4219575"/>
            <a:ext cx="431800" cy="360363"/>
          </a:xfrm>
          <a:prstGeom prst="ellipse">
            <a:avLst/>
          </a:prstGeom>
          <a:solidFill>
            <a:srgbClr val="00CCFF"/>
          </a:solidFill>
          <a:ln w="285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2" charset="-122"/>
              </a:rPr>
              <a:t>1</a:t>
            </a:r>
          </a:p>
        </p:txBody>
      </p:sp>
      <p:sp>
        <p:nvSpPr>
          <p:cNvPr id="823329" name="Oval 33"/>
          <p:cNvSpPr>
            <a:spLocks noChangeArrowheads="1"/>
          </p:cNvSpPr>
          <p:nvPr/>
        </p:nvSpPr>
        <p:spPr bwMode="auto">
          <a:xfrm>
            <a:off x="5435600" y="2276475"/>
            <a:ext cx="431800" cy="360363"/>
          </a:xfrm>
          <a:prstGeom prst="ellipse">
            <a:avLst/>
          </a:prstGeom>
          <a:solidFill>
            <a:srgbClr val="00CCFF"/>
          </a:solidFill>
          <a:ln w="285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2" charset="-122"/>
              </a:rPr>
              <a:t>2</a:t>
            </a:r>
          </a:p>
        </p:txBody>
      </p:sp>
      <p:sp>
        <p:nvSpPr>
          <p:cNvPr id="823330" name="Oval 34"/>
          <p:cNvSpPr>
            <a:spLocks noChangeArrowheads="1"/>
          </p:cNvSpPr>
          <p:nvPr/>
        </p:nvSpPr>
        <p:spPr bwMode="auto">
          <a:xfrm>
            <a:off x="2555875" y="2851150"/>
            <a:ext cx="431800" cy="360363"/>
          </a:xfrm>
          <a:prstGeom prst="ellipse">
            <a:avLst/>
          </a:prstGeom>
          <a:solidFill>
            <a:srgbClr val="00CCFF"/>
          </a:solidFill>
          <a:ln w="285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2" charset="-122"/>
              </a:rPr>
              <a:t>3</a:t>
            </a:r>
          </a:p>
        </p:txBody>
      </p:sp>
      <p:sp>
        <p:nvSpPr>
          <p:cNvPr id="823331" name="Oval 35"/>
          <p:cNvSpPr>
            <a:spLocks noChangeArrowheads="1"/>
          </p:cNvSpPr>
          <p:nvPr/>
        </p:nvSpPr>
        <p:spPr bwMode="auto">
          <a:xfrm>
            <a:off x="5940425" y="3284538"/>
            <a:ext cx="431800" cy="360362"/>
          </a:xfrm>
          <a:prstGeom prst="ellipse">
            <a:avLst/>
          </a:prstGeom>
          <a:solidFill>
            <a:srgbClr val="00CCFF"/>
          </a:solidFill>
          <a:ln w="285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2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866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2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2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2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2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2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2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312" grpId="0" animBg="1"/>
      <p:bldP spid="823313" grpId="0" animBg="1"/>
      <p:bldP spid="823306" grpId="0" animBg="1"/>
      <p:bldP spid="823315" grpId="0" build="p"/>
      <p:bldP spid="823325" grpId="0" animBg="1"/>
      <p:bldP spid="823329" grpId="0" animBg="1"/>
      <p:bldP spid="823330" grpId="0" animBg="1"/>
      <p:bldP spid="8233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JDBC-ODBC</a:t>
            </a:r>
            <a:r>
              <a:rPr lang="zh-CN" altLang="en-US" dirty="0" smtClean="0"/>
              <a:t>桥驱动</a:t>
            </a:r>
            <a:endParaRPr lang="en-US" altLang="zh-CN" dirty="0" smtClean="0"/>
          </a:p>
          <a:p>
            <a:r>
              <a:rPr lang="en-US" altLang="zh-CN" dirty="0" smtClean="0"/>
              <a:t>JDBC</a:t>
            </a:r>
            <a:r>
              <a:rPr lang="zh-CN" altLang="en-US" dirty="0" smtClean="0"/>
              <a:t>本地驱动</a:t>
            </a:r>
            <a:endParaRPr lang="en-US" altLang="zh-CN" dirty="0" smtClean="0"/>
          </a:p>
          <a:p>
            <a:r>
              <a:rPr lang="en-US" altLang="zh-CN" dirty="0" smtClean="0"/>
              <a:t>JDBC</a:t>
            </a:r>
            <a:r>
              <a:rPr lang="zh-CN" altLang="en-US" dirty="0" smtClean="0"/>
              <a:t>网络驱动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7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123950"/>
            <a:ext cx="8229600" cy="11525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JDBC</a:t>
            </a:r>
            <a:r>
              <a:rPr lang="zh-CN" altLang="en-US" dirty="0"/>
              <a:t>驱动由数据库厂商</a:t>
            </a:r>
            <a:r>
              <a:rPr lang="zh-TW" altLang="en-US" dirty="0"/>
              <a:t>提供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在个人开发与测试中，可以使用</a:t>
            </a:r>
            <a:r>
              <a:rPr lang="en-US" altLang="zh-CN" dirty="0"/>
              <a:t>JDBC-ODBC</a:t>
            </a:r>
            <a:r>
              <a:rPr lang="zh-CN" altLang="en-US" dirty="0"/>
              <a:t>桥连方式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在生产型开发中，推荐使用纯</a:t>
            </a:r>
            <a:r>
              <a:rPr lang="en-US" altLang="zh-CN" dirty="0"/>
              <a:t>Java</a:t>
            </a:r>
            <a:r>
              <a:rPr lang="zh-CN" altLang="en-US" dirty="0"/>
              <a:t>驱动方式</a:t>
            </a:r>
          </a:p>
        </p:txBody>
      </p:sp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JDBC</a:t>
            </a:r>
            <a:r>
              <a:rPr lang="zh-CN" altLang="en-US" dirty="0"/>
              <a:t>驱动 </a:t>
            </a:r>
            <a:endParaRPr lang="en-US" altLang="zh-CN" dirty="0"/>
          </a:p>
        </p:txBody>
      </p:sp>
      <p:sp>
        <p:nvSpPr>
          <p:cNvPr id="817181" name="AutoShape 29"/>
          <p:cNvSpPr>
            <a:spLocks noChangeArrowheads="1"/>
          </p:cNvSpPr>
          <p:nvPr/>
        </p:nvSpPr>
        <p:spPr bwMode="auto">
          <a:xfrm>
            <a:off x="2224088" y="5805488"/>
            <a:ext cx="979487" cy="90805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DB 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sp>
        <p:nvSpPr>
          <p:cNvPr id="817182" name="AutoShape 30"/>
          <p:cNvSpPr>
            <a:spLocks noChangeArrowheads="1"/>
          </p:cNvSpPr>
          <p:nvPr/>
        </p:nvSpPr>
        <p:spPr bwMode="auto">
          <a:xfrm>
            <a:off x="6372225" y="5732463"/>
            <a:ext cx="1008063" cy="98107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DB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sp>
        <p:nvSpPr>
          <p:cNvPr id="817183" name="AutoShape 31"/>
          <p:cNvSpPr>
            <a:spLocks noChangeArrowheads="1"/>
          </p:cNvSpPr>
          <p:nvPr/>
        </p:nvSpPr>
        <p:spPr bwMode="gray">
          <a:xfrm>
            <a:off x="3419475" y="2994025"/>
            <a:ext cx="2519363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TW" b="1">
                <a:ea typeface="黑体" pitchFamily="2" charset="-122"/>
              </a:rPr>
              <a:t>JDBC </a:t>
            </a:r>
            <a:r>
              <a:rPr lang="en-US" altLang="zh-CN" b="1">
                <a:ea typeface="黑体" pitchFamily="2" charset="-122"/>
              </a:rPr>
              <a:t>API</a:t>
            </a:r>
            <a:endParaRPr lang="en-US" altLang="zh-TW" b="1">
              <a:ea typeface="黑体" pitchFamily="2" charset="-122"/>
            </a:endParaRPr>
          </a:p>
        </p:txBody>
      </p:sp>
      <p:sp>
        <p:nvSpPr>
          <p:cNvPr id="817184" name="AutoShape 32"/>
          <p:cNvSpPr>
            <a:spLocks noChangeArrowheads="1"/>
          </p:cNvSpPr>
          <p:nvPr/>
        </p:nvSpPr>
        <p:spPr bwMode="gray">
          <a:xfrm>
            <a:off x="3403600" y="3573463"/>
            <a:ext cx="2535238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Driver Manager</a:t>
            </a:r>
          </a:p>
        </p:txBody>
      </p:sp>
      <p:sp>
        <p:nvSpPr>
          <p:cNvPr id="817185" name="AutoShape 33"/>
          <p:cNvSpPr>
            <a:spLocks noChangeArrowheads="1"/>
          </p:cNvSpPr>
          <p:nvPr/>
        </p:nvSpPr>
        <p:spPr bwMode="gray">
          <a:xfrm>
            <a:off x="5867400" y="4365625"/>
            <a:ext cx="2017713" cy="4302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CN" altLang="en-US" b="1">
                <a:ea typeface="黑体" pitchFamily="2" charset="-122"/>
              </a:rPr>
              <a:t>纯</a:t>
            </a:r>
            <a:r>
              <a:rPr lang="en-US" altLang="zh-CN" b="1">
                <a:ea typeface="黑体" pitchFamily="2" charset="-122"/>
              </a:rPr>
              <a:t>Java </a:t>
            </a:r>
            <a:r>
              <a:rPr lang="zh-CN" altLang="en-US" b="1">
                <a:ea typeface="黑体" pitchFamily="2" charset="-122"/>
              </a:rPr>
              <a:t>驱动 </a:t>
            </a:r>
          </a:p>
        </p:txBody>
      </p:sp>
      <p:sp>
        <p:nvSpPr>
          <p:cNvPr id="817186" name="AutoShape 34"/>
          <p:cNvSpPr>
            <a:spLocks noChangeArrowheads="1"/>
          </p:cNvSpPr>
          <p:nvPr/>
        </p:nvSpPr>
        <p:spPr bwMode="gray">
          <a:xfrm>
            <a:off x="1692275" y="4365625"/>
            <a:ext cx="2014538" cy="4302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JDBC–ODBC</a:t>
            </a:r>
            <a:r>
              <a:rPr lang="zh-CN" altLang="en-US" b="1">
                <a:ea typeface="黑体" pitchFamily="2" charset="-122"/>
              </a:rPr>
              <a:t>桥</a:t>
            </a:r>
          </a:p>
        </p:txBody>
      </p:sp>
      <p:sp>
        <p:nvSpPr>
          <p:cNvPr id="817187" name="AutoShape 35"/>
          <p:cNvSpPr>
            <a:spLocks noChangeArrowheads="1"/>
          </p:cNvSpPr>
          <p:nvPr/>
        </p:nvSpPr>
        <p:spPr bwMode="gray">
          <a:xfrm>
            <a:off x="3419475" y="2205038"/>
            <a:ext cx="2519363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Java </a:t>
            </a:r>
            <a:r>
              <a:rPr lang="zh-CN" altLang="en-US" b="1">
                <a:ea typeface="黑体" pitchFamily="2" charset="-122"/>
              </a:rPr>
              <a:t>应用程序 </a:t>
            </a:r>
          </a:p>
        </p:txBody>
      </p:sp>
      <p:cxnSp>
        <p:nvCxnSpPr>
          <p:cNvPr id="817188" name="AutoShape 36"/>
          <p:cNvCxnSpPr>
            <a:cxnSpLocks noChangeShapeType="1"/>
            <a:stCxn id="817181" idx="1"/>
            <a:endCxn id="817191" idx="2"/>
          </p:cNvCxnSpPr>
          <p:nvPr/>
        </p:nvCxnSpPr>
        <p:spPr bwMode="auto">
          <a:xfrm flipH="1" flipV="1">
            <a:off x="2700338" y="5514975"/>
            <a:ext cx="14287" cy="2905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17189" name="AutoShape 37"/>
          <p:cNvCxnSpPr>
            <a:cxnSpLocks noChangeShapeType="1"/>
            <a:stCxn id="817182" idx="1"/>
            <a:endCxn id="817185" idx="2"/>
          </p:cNvCxnSpPr>
          <p:nvPr/>
        </p:nvCxnSpPr>
        <p:spPr bwMode="auto">
          <a:xfrm flipV="1">
            <a:off x="6877050" y="4795838"/>
            <a:ext cx="0" cy="936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17190" name="AutoShape 38"/>
          <p:cNvCxnSpPr>
            <a:cxnSpLocks noChangeShapeType="1"/>
            <a:stCxn id="817184" idx="2"/>
            <a:endCxn id="817185" idx="0"/>
          </p:cNvCxnSpPr>
          <p:nvPr/>
        </p:nvCxnSpPr>
        <p:spPr bwMode="auto">
          <a:xfrm>
            <a:off x="4672013" y="4078288"/>
            <a:ext cx="2205037" cy="2873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817191" name="AutoShape 39"/>
          <p:cNvSpPr>
            <a:spLocks noChangeArrowheads="1"/>
          </p:cNvSpPr>
          <p:nvPr/>
        </p:nvSpPr>
        <p:spPr bwMode="gray">
          <a:xfrm>
            <a:off x="1692275" y="5084763"/>
            <a:ext cx="2016125" cy="4302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ODBC</a:t>
            </a:r>
          </a:p>
        </p:txBody>
      </p:sp>
      <p:cxnSp>
        <p:nvCxnSpPr>
          <p:cNvPr id="817192" name="AutoShape 40"/>
          <p:cNvCxnSpPr>
            <a:cxnSpLocks noChangeShapeType="1"/>
            <a:stCxn id="817186" idx="0"/>
            <a:endCxn id="817184" idx="2"/>
          </p:cNvCxnSpPr>
          <p:nvPr/>
        </p:nvCxnSpPr>
        <p:spPr bwMode="auto">
          <a:xfrm flipV="1">
            <a:off x="2700338" y="4078288"/>
            <a:ext cx="1971675" cy="2873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17193" name="AutoShape 41"/>
          <p:cNvCxnSpPr>
            <a:cxnSpLocks noChangeShapeType="1"/>
            <a:stCxn id="817186" idx="2"/>
            <a:endCxn id="817191" idx="0"/>
          </p:cNvCxnSpPr>
          <p:nvPr/>
        </p:nvCxnSpPr>
        <p:spPr bwMode="auto">
          <a:xfrm>
            <a:off x="2700338" y="4795838"/>
            <a:ext cx="0" cy="288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817194" name="Line 42"/>
          <p:cNvSpPr>
            <a:spLocks noChangeShapeType="1"/>
          </p:cNvSpPr>
          <p:nvPr/>
        </p:nvSpPr>
        <p:spPr bwMode="auto">
          <a:xfrm>
            <a:off x="4716463" y="2708275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5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开放数据库互连（</a:t>
            </a:r>
            <a:r>
              <a:rPr lang="en-US" dirty="0" smtClean="0"/>
              <a:t>Open Database </a:t>
            </a:r>
            <a:r>
              <a:rPr lang="en-US" dirty="0" err="1" smtClean="0"/>
              <a:t>Connectivity，ODBC</a:t>
            </a:r>
            <a:r>
              <a:rPr lang="en-US" dirty="0" smtClean="0"/>
              <a:t>）</a:t>
            </a:r>
            <a:r>
              <a:rPr lang="zh-CN" altLang="en-US" dirty="0" smtClean="0"/>
              <a:t>是微软公司开放服务结构（</a:t>
            </a:r>
            <a:r>
              <a:rPr lang="en-US" dirty="0" err="1" smtClean="0"/>
              <a:t>WOSA，Windows</a:t>
            </a:r>
            <a:r>
              <a:rPr lang="en-US" dirty="0" smtClean="0"/>
              <a:t> Open Services Architecture）</a:t>
            </a:r>
            <a:r>
              <a:rPr lang="zh-CN" altLang="en-US" dirty="0" smtClean="0"/>
              <a:t>中有关数据库的一个组成部分，它建立了一组规范，并提供了一组对数据库访问的标准</a:t>
            </a:r>
            <a:r>
              <a:rPr lang="en-US" dirty="0" smtClean="0"/>
              <a:t>API（</a:t>
            </a:r>
            <a:r>
              <a:rPr lang="zh-CN" altLang="en-US" dirty="0" smtClean="0"/>
              <a:t>应用程序编程接口）。这些</a:t>
            </a:r>
            <a:r>
              <a:rPr lang="en-US" dirty="0" smtClean="0"/>
              <a:t>API</a:t>
            </a:r>
            <a:r>
              <a:rPr lang="zh-CN" altLang="en-US" dirty="0" smtClean="0"/>
              <a:t>利用</a:t>
            </a:r>
            <a:r>
              <a:rPr lang="en-US" dirty="0" smtClean="0"/>
              <a:t>SQL</a:t>
            </a:r>
            <a:r>
              <a:rPr lang="zh-CN" altLang="en-US" dirty="0" smtClean="0"/>
              <a:t>来完成其大部分任务。</a:t>
            </a:r>
            <a:r>
              <a:rPr lang="en-US" dirty="0" smtClean="0"/>
              <a:t>ODBC</a:t>
            </a:r>
            <a:r>
              <a:rPr lang="zh-CN" altLang="en-US" dirty="0" smtClean="0"/>
              <a:t>本身也提供了对</a:t>
            </a:r>
            <a:r>
              <a:rPr lang="en-US" dirty="0" smtClean="0"/>
              <a:t>SQL</a:t>
            </a:r>
            <a:r>
              <a:rPr lang="zh-CN" altLang="en-US" dirty="0" smtClean="0"/>
              <a:t>语言的支持，用户可以直接将</a:t>
            </a:r>
            <a:r>
              <a:rPr lang="en-US" dirty="0" smtClean="0"/>
              <a:t>SQL</a:t>
            </a:r>
            <a:r>
              <a:rPr lang="zh-CN" altLang="en-US" dirty="0" smtClean="0"/>
              <a:t>语句送给</a:t>
            </a:r>
            <a:r>
              <a:rPr lang="en-US" dirty="0" smtClean="0"/>
              <a:t>ODBC。</a:t>
            </a:r>
          </a:p>
          <a:p>
            <a:r>
              <a:rPr lang="zh-CN" altLang="en-US" dirty="0" smtClean="0"/>
              <a:t>这种操作性能较低，通常情况下不推荐使用这种方式进行操作。</a:t>
            </a:r>
            <a:endParaRPr lang="en-US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JDBC-ODBC</a:t>
            </a:r>
            <a:r>
              <a:rPr lang="zh-CN" altLang="en-US" dirty="0" smtClean="0"/>
              <a:t>桥连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2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204" name="AutoShape 28"/>
          <p:cNvSpPr>
            <a:spLocks noChangeArrowheads="1"/>
          </p:cNvSpPr>
          <p:nvPr/>
        </p:nvSpPr>
        <p:spPr bwMode="gray">
          <a:xfrm>
            <a:off x="5364163" y="4191000"/>
            <a:ext cx="3419475" cy="1325563"/>
          </a:xfrm>
          <a:prstGeom prst="roundRect">
            <a:avLst>
              <a:gd name="adj" fmla="val 8981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7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229600" cy="1511300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en-US" dirty="0" smtClean="0"/>
              <a:t>将</a:t>
            </a:r>
            <a:r>
              <a:rPr lang="zh-CN" altLang="en-US" dirty="0"/>
              <a:t>对</a:t>
            </a:r>
            <a:r>
              <a:rPr lang="en-US" altLang="zh-CN" dirty="0"/>
              <a:t>JDBC API</a:t>
            </a:r>
            <a:r>
              <a:rPr lang="zh-CN" altLang="en-US" dirty="0"/>
              <a:t>的调用，转换为对另一组数据库连接</a:t>
            </a:r>
            <a:r>
              <a:rPr lang="en-US" altLang="zh-CN" dirty="0"/>
              <a:t>API</a:t>
            </a:r>
            <a:r>
              <a:rPr lang="zh-CN" altLang="en-US" dirty="0"/>
              <a:t>的调用</a:t>
            </a:r>
          </a:p>
          <a:p>
            <a:pPr lvl="1"/>
            <a:r>
              <a:rPr lang="zh-CN" altLang="en-US" dirty="0"/>
              <a:t>优点：可以访问所有</a:t>
            </a:r>
            <a:r>
              <a:rPr lang="en-US" altLang="zh-CN" dirty="0"/>
              <a:t>ODBC</a:t>
            </a:r>
            <a:r>
              <a:rPr lang="zh-CN" altLang="en-US" dirty="0"/>
              <a:t>可以访问的数据库</a:t>
            </a:r>
          </a:p>
          <a:p>
            <a:pPr lvl="1"/>
            <a:r>
              <a:rPr lang="zh-CN" altLang="en-US" dirty="0"/>
              <a:t>缺点：执行效率低、功能不够强大</a:t>
            </a:r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18197" name="AutoShape 21"/>
          <p:cNvSpPr>
            <a:spLocks noChangeArrowheads="1"/>
          </p:cNvSpPr>
          <p:nvPr/>
        </p:nvSpPr>
        <p:spPr bwMode="gray">
          <a:xfrm>
            <a:off x="755650" y="3067050"/>
            <a:ext cx="4248150" cy="2449513"/>
          </a:xfrm>
          <a:prstGeom prst="roundRect">
            <a:avLst>
              <a:gd name="adj" fmla="val 8880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98" name="AutoShape 22"/>
          <p:cNvSpPr>
            <a:spLocks noChangeArrowheads="1"/>
          </p:cNvSpPr>
          <p:nvPr/>
        </p:nvSpPr>
        <p:spPr bwMode="gray">
          <a:xfrm>
            <a:off x="3059113" y="4724400"/>
            <a:ext cx="1800225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TW" b="1">
                <a:ea typeface="黑体" pitchFamily="2" charset="-122"/>
              </a:rPr>
              <a:t>JDBC</a:t>
            </a:r>
            <a:r>
              <a:rPr lang="en-US" altLang="zh-CN" b="1">
                <a:ea typeface="黑体" pitchFamily="2" charset="-122"/>
              </a:rPr>
              <a:t>-ODBC</a:t>
            </a:r>
            <a:r>
              <a:rPr lang="zh-CN" altLang="en-US" b="1">
                <a:ea typeface="黑体" pitchFamily="2" charset="-122"/>
              </a:rPr>
              <a:t>桥</a:t>
            </a:r>
            <a:endParaRPr lang="zh-TW" altLang="en-US" b="1">
              <a:ea typeface="黑体" pitchFamily="2" charset="-122"/>
            </a:endParaRPr>
          </a:p>
        </p:txBody>
      </p:sp>
      <p:sp>
        <p:nvSpPr>
          <p:cNvPr id="818199" name="AutoShape 23"/>
          <p:cNvSpPr>
            <a:spLocks noChangeArrowheads="1"/>
          </p:cNvSpPr>
          <p:nvPr/>
        </p:nvSpPr>
        <p:spPr bwMode="gray">
          <a:xfrm>
            <a:off x="900113" y="3429000"/>
            <a:ext cx="19446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Java </a:t>
            </a:r>
            <a:r>
              <a:rPr lang="zh-CN" altLang="en-US" b="1">
                <a:ea typeface="黑体" pitchFamily="2" charset="-122"/>
              </a:rPr>
              <a:t>应用程序 </a:t>
            </a:r>
          </a:p>
        </p:txBody>
      </p:sp>
      <p:sp>
        <p:nvSpPr>
          <p:cNvPr id="818200" name="AutoShape 24"/>
          <p:cNvSpPr>
            <a:spLocks noChangeArrowheads="1"/>
          </p:cNvSpPr>
          <p:nvPr/>
        </p:nvSpPr>
        <p:spPr bwMode="gray">
          <a:xfrm>
            <a:off x="1187450" y="4651375"/>
            <a:ext cx="13684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API</a:t>
            </a:r>
          </a:p>
        </p:txBody>
      </p:sp>
      <p:sp>
        <p:nvSpPr>
          <p:cNvPr id="818201" name="AutoShape 25"/>
          <p:cNvSpPr>
            <a:spLocks noChangeArrowheads="1"/>
          </p:cNvSpPr>
          <p:nvPr/>
        </p:nvSpPr>
        <p:spPr bwMode="gray">
          <a:xfrm>
            <a:off x="5580063" y="4651375"/>
            <a:ext cx="13684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ODBC API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gray">
          <a:xfrm>
            <a:off x="7380288" y="4724400"/>
            <a:ext cx="115252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ODBC</a:t>
            </a:r>
            <a:r>
              <a:rPr lang="zh-CN" altLang="en-US" b="1">
                <a:ea typeface="黑体" pitchFamily="2" charset="-122"/>
              </a:rPr>
              <a:t>层</a:t>
            </a:r>
            <a:endParaRPr lang="zh-TW" altLang="en-US" b="1">
              <a:ea typeface="黑体" pitchFamily="2" charset="-122"/>
            </a:endParaRPr>
          </a:p>
        </p:txBody>
      </p:sp>
      <p:sp>
        <p:nvSpPr>
          <p:cNvPr id="818203" name="AutoShape 27"/>
          <p:cNvSpPr>
            <a:spLocks noChangeArrowheads="1"/>
          </p:cNvSpPr>
          <p:nvPr/>
        </p:nvSpPr>
        <p:spPr bwMode="auto">
          <a:xfrm>
            <a:off x="7451725" y="2708275"/>
            <a:ext cx="1008063" cy="1008063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DB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cxnSp>
        <p:nvCxnSpPr>
          <p:cNvPr id="818205" name="AutoShape 29"/>
          <p:cNvCxnSpPr>
            <a:cxnSpLocks noChangeShapeType="1"/>
            <a:stCxn id="818199" idx="2"/>
            <a:endCxn id="818200" idx="0"/>
          </p:cNvCxnSpPr>
          <p:nvPr/>
        </p:nvCxnSpPr>
        <p:spPr bwMode="auto">
          <a:xfrm flipH="1">
            <a:off x="1871663" y="3933825"/>
            <a:ext cx="1587" cy="717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8206" name="AutoShape 30"/>
          <p:cNvCxnSpPr>
            <a:cxnSpLocks noChangeShapeType="1"/>
            <a:stCxn id="818200" idx="3"/>
            <a:endCxn id="818198" idx="1"/>
          </p:cNvCxnSpPr>
          <p:nvPr/>
        </p:nvCxnSpPr>
        <p:spPr bwMode="auto">
          <a:xfrm>
            <a:off x="2555875" y="4940300"/>
            <a:ext cx="503238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8207" name="AutoShape 31"/>
          <p:cNvCxnSpPr>
            <a:cxnSpLocks noChangeShapeType="1"/>
            <a:stCxn id="818198" idx="3"/>
            <a:endCxn id="818201" idx="1"/>
          </p:cNvCxnSpPr>
          <p:nvPr/>
        </p:nvCxnSpPr>
        <p:spPr bwMode="auto">
          <a:xfrm flipV="1">
            <a:off x="4859338" y="4940300"/>
            <a:ext cx="720725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8208" name="AutoShape 32"/>
          <p:cNvCxnSpPr>
            <a:cxnSpLocks noChangeShapeType="1"/>
            <a:stCxn id="818201" idx="3"/>
            <a:endCxn id="818202" idx="1"/>
          </p:cNvCxnSpPr>
          <p:nvPr/>
        </p:nvCxnSpPr>
        <p:spPr bwMode="auto">
          <a:xfrm>
            <a:off x="6948488" y="4940300"/>
            <a:ext cx="431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8209" name="AutoShape 33"/>
          <p:cNvCxnSpPr>
            <a:cxnSpLocks noChangeShapeType="1"/>
            <a:stCxn id="818202" idx="0"/>
            <a:endCxn id="818203" idx="3"/>
          </p:cNvCxnSpPr>
          <p:nvPr/>
        </p:nvCxnSpPr>
        <p:spPr bwMode="auto">
          <a:xfrm flipV="1">
            <a:off x="7956550" y="3716338"/>
            <a:ext cx="0" cy="10080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395397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135937" cy="1727200"/>
          </a:xfrm>
        </p:spPr>
        <p:txBody>
          <a:bodyPr>
            <a:normAutofit/>
          </a:bodyPr>
          <a:lstStyle/>
          <a:p>
            <a:pPr marL="457200" indent="-457200"/>
            <a:r>
              <a:rPr lang="zh-CN" altLang="en-US" dirty="0"/>
              <a:t>使用</a:t>
            </a:r>
            <a:r>
              <a:rPr lang="en-US" altLang="zh-CN" dirty="0"/>
              <a:t>JDBC-ODBC</a:t>
            </a:r>
            <a:r>
              <a:rPr lang="zh-CN" altLang="en-US" dirty="0"/>
              <a:t>进行桥连</a:t>
            </a:r>
          </a:p>
          <a:p>
            <a:pPr marL="838200" lvl="1" indent="-381000">
              <a:buFontTx/>
              <a:buNone/>
            </a:pPr>
            <a:r>
              <a:rPr lang="en-US" altLang="zh-CN" dirty="0"/>
              <a:t>1</a:t>
            </a:r>
            <a:r>
              <a:rPr lang="zh-CN" altLang="en-US" dirty="0"/>
              <a:t>、在控制面板</a:t>
            </a:r>
            <a:r>
              <a:rPr lang="zh-CN" altLang="en-US" dirty="0">
                <a:sym typeface="Wingdings" pitchFamily="2" charset="2"/>
              </a:rPr>
              <a:t></a:t>
            </a:r>
            <a:r>
              <a:rPr lang="en-US" altLang="zh-CN" dirty="0"/>
              <a:t>ODBC</a:t>
            </a:r>
            <a:r>
              <a:rPr lang="zh-CN" altLang="en-US" dirty="0"/>
              <a:t>数据源</a:t>
            </a:r>
            <a:r>
              <a:rPr lang="zh-CN" altLang="en-US" dirty="0">
                <a:sym typeface="Wingdings" pitchFamily="2" charset="2"/>
              </a:rPr>
              <a:t>系统</a:t>
            </a:r>
            <a:r>
              <a:rPr lang="en-US" altLang="zh-CN" dirty="0">
                <a:sym typeface="Wingdings" pitchFamily="2" charset="2"/>
              </a:rPr>
              <a:t>DSN</a:t>
            </a:r>
            <a:r>
              <a:rPr lang="zh-CN" altLang="en-US" dirty="0">
                <a:sym typeface="Wingdings" pitchFamily="2" charset="2"/>
              </a:rPr>
              <a:t>中配置数据源</a:t>
            </a:r>
          </a:p>
          <a:p>
            <a:pPr marL="838200" lvl="1" indent="-381000">
              <a:buFontTx/>
              <a:buNone/>
            </a:pPr>
            <a:r>
              <a:rPr lang="en-US" altLang="zh-CN" dirty="0"/>
              <a:t>2</a:t>
            </a:r>
            <a:r>
              <a:rPr lang="zh-CN" altLang="en-US" dirty="0"/>
              <a:t>、编程，通过桥连方式与数据库建立连接</a:t>
            </a:r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zh-CN" altLang="en-US" dirty="0" smtClean="0"/>
              <a:t>使用</a:t>
            </a:r>
            <a:r>
              <a:rPr lang="en-US" altLang="zh-CN" dirty="0" smtClean="0"/>
              <a:t>JDBC-ODBC</a:t>
            </a:r>
            <a:r>
              <a:rPr lang="zh-CN" altLang="en-US" dirty="0" smtClean="0"/>
              <a:t>进行桥连</a:t>
            </a:r>
            <a:endParaRPr lang="zh-CN" altLang="en-US" dirty="0"/>
          </a:p>
        </p:txBody>
      </p:sp>
      <p:sp>
        <p:nvSpPr>
          <p:cNvPr id="826372" name="AutoShape 4"/>
          <p:cNvSpPr>
            <a:spLocks noChangeArrowheads="1"/>
          </p:cNvSpPr>
          <p:nvPr/>
        </p:nvSpPr>
        <p:spPr bwMode="auto">
          <a:xfrm>
            <a:off x="287338" y="3043238"/>
            <a:ext cx="8748712" cy="1370012"/>
          </a:xfrm>
          <a:prstGeom prst="roundRect">
            <a:avLst>
              <a:gd name="adj" fmla="val 10199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altLang="zh-CN" b="1">
                <a:ea typeface="黑体" pitchFamily="2" charset="-122"/>
              </a:rPr>
              <a:t>------</a:t>
            </a:r>
            <a:r>
              <a:rPr lang="zh-CN" altLang="en-US" b="1">
                <a:ea typeface="黑体" pitchFamily="2" charset="-122"/>
              </a:rPr>
              <a:t>语法</a:t>
            </a:r>
            <a:r>
              <a:rPr lang="en-US" altLang="zh-CN" b="1">
                <a:ea typeface="黑体" pitchFamily="2" charset="-122"/>
              </a:rPr>
              <a:t>------</a:t>
            </a:r>
          </a:p>
          <a:p>
            <a:endParaRPr lang="en-US" altLang="zh-CN" b="1">
              <a:ea typeface="黑体" pitchFamily="2" charset="-122"/>
            </a:endParaRPr>
          </a:p>
          <a:p>
            <a:r>
              <a:rPr lang="en-US" altLang="zh-CN" b="1">
                <a:ea typeface="黑体" pitchFamily="2" charset="-122"/>
              </a:rPr>
              <a:t>Class.forName("</a:t>
            </a:r>
            <a:r>
              <a:rPr lang="en-US" altLang="zh-CN" b="1">
                <a:solidFill>
                  <a:srgbClr val="0033CC"/>
                </a:solidFill>
                <a:ea typeface="黑体" pitchFamily="2" charset="-122"/>
              </a:rPr>
              <a:t>sun.jdbc.odbc.JdbcOdbcDriver</a:t>
            </a:r>
            <a:r>
              <a:rPr lang="en-US" altLang="zh-CN" b="1">
                <a:ea typeface="黑体" pitchFamily="2" charset="-122"/>
              </a:rPr>
              <a:t>");</a:t>
            </a:r>
          </a:p>
          <a:p>
            <a:r>
              <a:rPr lang="en-US" altLang="zh-CN" b="1">
                <a:ea typeface="黑体" pitchFamily="2" charset="-122"/>
              </a:rPr>
              <a:t>Connection con =DriverManager.getConnection("</a:t>
            </a:r>
            <a:r>
              <a:rPr lang="en-US" altLang="zh-CN" b="1">
                <a:solidFill>
                  <a:srgbClr val="0033CC"/>
                </a:solidFill>
                <a:ea typeface="黑体" pitchFamily="2" charset="-122"/>
              </a:rPr>
              <a:t>jdbc:odbc:news</a:t>
            </a:r>
            <a:r>
              <a:rPr lang="en-US" altLang="zh-CN" b="1">
                <a:ea typeface="黑体" pitchFamily="2" charset="-122"/>
              </a:rPr>
              <a:t>","</a:t>
            </a:r>
            <a:r>
              <a:rPr lang="en-US" altLang="zh-CN" b="1">
                <a:solidFill>
                  <a:srgbClr val="0033CC"/>
                </a:solidFill>
                <a:ea typeface="黑体" pitchFamily="2" charset="-122"/>
              </a:rPr>
              <a:t>sa</a:t>
            </a:r>
            <a:r>
              <a:rPr lang="en-US" altLang="zh-CN" b="1">
                <a:ea typeface="黑体" pitchFamily="2" charset="-122"/>
              </a:rPr>
              <a:t>","</a:t>
            </a:r>
            <a:r>
              <a:rPr lang="en-US" altLang="zh-CN" b="1">
                <a:solidFill>
                  <a:srgbClr val="0033CC"/>
                </a:solidFill>
                <a:ea typeface="黑体" pitchFamily="2" charset="-122"/>
              </a:rPr>
              <a:t>sa</a:t>
            </a:r>
            <a:r>
              <a:rPr lang="en-US" altLang="zh-CN" b="1">
                <a:ea typeface="黑体" pitchFamily="2" charset="-122"/>
              </a:rPr>
              <a:t>");</a:t>
            </a:r>
          </a:p>
        </p:txBody>
      </p:sp>
      <p:sp>
        <p:nvSpPr>
          <p:cNvPr id="826373" name="AutoShape 5"/>
          <p:cNvSpPr>
            <a:spLocks noChangeArrowheads="1"/>
          </p:cNvSpPr>
          <p:nvPr/>
        </p:nvSpPr>
        <p:spPr bwMode="auto">
          <a:xfrm>
            <a:off x="4500563" y="2781300"/>
            <a:ext cx="2663825" cy="693738"/>
          </a:xfrm>
          <a:prstGeom prst="wedgeRoundRectCallout">
            <a:avLst>
              <a:gd name="adj1" fmla="val -41301"/>
              <a:gd name="adj2" fmla="val 8821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en-US" altLang="zh-CN" b="1">
                <a:ea typeface="黑体" pitchFamily="2" charset="-122"/>
              </a:rPr>
              <a:t>JDBC-ODBC</a:t>
            </a:r>
            <a:r>
              <a:rPr lang="zh-CN" altLang="en-US" b="1">
                <a:ea typeface="黑体" pitchFamily="2" charset="-122"/>
              </a:rPr>
              <a:t>桥驱动类的完全限定类名</a:t>
            </a:r>
          </a:p>
        </p:txBody>
      </p:sp>
      <p:sp>
        <p:nvSpPr>
          <p:cNvPr id="826374" name="AutoShape 6"/>
          <p:cNvSpPr>
            <a:spLocks noChangeArrowheads="1"/>
          </p:cNvSpPr>
          <p:nvPr/>
        </p:nvSpPr>
        <p:spPr bwMode="auto">
          <a:xfrm>
            <a:off x="5722938" y="4437063"/>
            <a:ext cx="1512887" cy="398462"/>
          </a:xfrm>
          <a:prstGeom prst="wedgeRoundRectCallout">
            <a:avLst>
              <a:gd name="adj1" fmla="val 51259"/>
              <a:gd name="adj2" fmla="val -11300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zh-CN" altLang="en-US" b="1">
                <a:ea typeface="黑体" pitchFamily="2" charset="-122"/>
              </a:rPr>
              <a:t>数据源名称</a:t>
            </a:r>
          </a:p>
        </p:txBody>
      </p:sp>
    </p:spTree>
    <p:extLst>
      <p:ext uri="{BB962C8B-B14F-4D97-AF65-F5344CB8AC3E}">
        <p14:creationId xmlns:p14="http://schemas.microsoft.com/office/powerpoint/2010/main" val="23155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4" name="Rectangle 4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229600" cy="1871663"/>
          </a:xfrm>
        </p:spPr>
        <p:txBody>
          <a:bodyPr>
            <a:normAutofit/>
          </a:bodyPr>
          <a:lstStyle/>
          <a:p>
            <a:r>
              <a:rPr lang="zh-CN" altLang="en-US" dirty="0"/>
              <a:t>纯</a:t>
            </a:r>
            <a:r>
              <a:rPr lang="en-US" altLang="zh-CN" dirty="0"/>
              <a:t>Java</a:t>
            </a:r>
            <a:r>
              <a:rPr lang="zh-CN" altLang="en-US" dirty="0"/>
              <a:t>驱动</a:t>
            </a:r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JDBC</a:t>
            </a:r>
            <a:r>
              <a:rPr lang="zh-CN" altLang="en-US" dirty="0"/>
              <a:t>驱动直接访问数据库</a:t>
            </a:r>
          </a:p>
          <a:p>
            <a:pPr lvl="1"/>
            <a:r>
              <a:rPr lang="zh-CN" altLang="en-US" dirty="0"/>
              <a:t>优点：</a:t>
            </a:r>
            <a:r>
              <a:rPr lang="en-US" altLang="zh-CN" dirty="0"/>
              <a:t>100% Java</a:t>
            </a:r>
            <a:r>
              <a:rPr lang="zh-CN" altLang="en-US" dirty="0"/>
              <a:t>，快又可跨平台</a:t>
            </a:r>
          </a:p>
          <a:p>
            <a:pPr lvl="1"/>
            <a:r>
              <a:rPr lang="zh-CN" altLang="en-US" dirty="0"/>
              <a:t>缺点：访问不同的数据库需要下载专用的</a:t>
            </a:r>
            <a:r>
              <a:rPr lang="en-US" altLang="zh-CN" dirty="0"/>
              <a:t>JDBC</a:t>
            </a:r>
            <a:r>
              <a:rPr lang="zh-CN" altLang="en-US" dirty="0"/>
              <a:t>驱动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JDBC</a:t>
            </a:r>
            <a:r>
              <a:rPr lang="zh-CN" altLang="en-US" dirty="0" smtClean="0"/>
              <a:t>本地驱动</a:t>
            </a:r>
            <a:endParaRPr lang="en-US" altLang="zh-CN" dirty="0" smtClean="0"/>
          </a:p>
        </p:txBody>
      </p:sp>
      <p:sp>
        <p:nvSpPr>
          <p:cNvPr id="819205" name="AutoShape 5"/>
          <p:cNvSpPr>
            <a:spLocks noChangeArrowheads="1"/>
          </p:cNvSpPr>
          <p:nvPr/>
        </p:nvSpPr>
        <p:spPr bwMode="gray">
          <a:xfrm>
            <a:off x="1258888" y="2997200"/>
            <a:ext cx="4248150" cy="2449513"/>
          </a:xfrm>
          <a:prstGeom prst="roundRect">
            <a:avLst>
              <a:gd name="adj" fmla="val 7324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06" name="AutoShape 6"/>
          <p:cNvSpPr>
            <a:spLocks noChangeArrowheads="1"/>
          </p:cNvSpPr>
          <p:nvPr/>
        </p:nvSpPr>
        <p:spPr bwMode="gray">
          <a:xfrm>
            <a:off x="3562350" y="4654550"/>
            <a:ext cx="1800225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TW" b="1">
                <a:ea typeface="黑体" pitchFamily="2" charset="-122"/>
              </a:rPr>
              <a:t>JDBC</a:t>
            </a:r>
            <a:r>
              <a:rPr lang="en-US" altLang="zh-CN" b="1">
                <a:ea typeface="黑体" pitchFamily="2" charset="-122"/>
              </a:rPr>
              <a:t> </a:t>
            </a:r>
            <a:r>
              <a:rPr lang="zh-CN" altLang="en-US" b="1">
                <a:ea typeface="黑体" pitchFamily="2" charset="-122"/>
              </a:rPr>
              <a:t>驱动 </a:t>
            </a:r>
            <a:endParaRPr lang="zh-TW" altLang="en-US" b="1">
              <a:ea typeface="黑体" pitchFamily="2" charset="-122"/>
            </a:endParaRPr>
          </a:p>
        </p:txBody>
      </p:sp>
      <p:sp>
        <p:nvSpPr>
          <p:cNvPr id="819207" name="AutoShape 7"/>
          <p:cNvSpPr>
            <a:spLocks noChangeArrowheads="1"/>
          </p:cNvSpPr>
          <p:nvPr/>
        </p:nvSpPr>
        <p:spPr bwMode="gray">
          <a:xfrm>
            <a:off x="1403350" y="3213100"/>
            <a:ext cx="1944688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Java </a:t>
            </a:r>
            <a:r>
              <a:rPr lang="zh-CN" altLang="en-US" b="1">
                <a:ea typeface="黑体" pitchFamily="2" charset="-122"/>
              </a:rPr>
              <a:t>应用程序 </a:t>
            </a:r>
          </a:p>
        </p:txBody>
      </p:sp>
      <p:sp>
        <p:nvSpPr>
          <p:cNvPr id="819208" name="AutoShape 8"/>
          <p:cNvSpPr>
            <a:spLocks noChangeArrowheads="1"/>
          </p:cNvSpPr>
          <p:nvPr/>
        </p:nvSpPr>
        <p:spPr bwMode="gray">
          <a:xfrm>
            <a:off x="1692275" y="4581525"/>
            <a:ext cx="13684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API </a:t>
            </a:r>
          </a:p>
        </p:txBody>
      </p:sp>
      <p:sp>
        <p:nvSpPr>
          <p:cNvPr id="819211" name="AutoShape 11"/>
          <p:cNvSpPr>
            <a:spLocks noChangeArrowheads="1"/>
          </p:cNvSpPr>
          <p:nvPr/>
        </p:nvSpPr>
        <p:spPr bwMode="auto">
          <a:xfrm>
            <a:off x="6731000" y="4381500"/>
            <a:ext cx="1009650" cy="9779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DB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cxnSp>
        <p:nvCxnSpPr>
          <p:cNvPr id="819212" name="AutoShape 12"/>
          <p:cNvCxnSpPr>
            <a:cxnSpLocks noChangeShapeType="1"/>
            <a:stCxn id="819207" idx="2"/>
            <a:endCxn id="819208" idx="0"/>
          </p:cNvCxnSpPr>
          <p:nvPr/>
        </p:nvCxnSpPr>
        <p:spPr bwMode="auto">
          <a:xfrm>
            <a:off x="2376488" y="3717925"/>
            <a:ext cx="0" cy="863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9213" name="AutoShape 13"/>
          <p:cNvCxnSpPr>
            <a:cxnSpLocks noChangeShapeType="1"/>
            <a:stCxn id="819208" idx="3"/>
            <a:endCxn id="819206" idx="1"/>
          </p:cNvCxnSpPr>
          <p:nvPr/>
        </p:nvCxnSpPr>
        <p:spPr bwMode="auto">
          <a:xfrm>
            <a:off x="3060700" y="4870450"/>
            <a:ext cx="50165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9217" name="AutoShape 17"/>
          <p:cNvCxnSpPr>
            <a:cxnSpLocks noChangeShapeType="1"/>
            <a:stCxn id="819206" idx="3"/>
            <a:endCxn id="819211" idx="2"/>
          </p:cNvCxnSpPr>
          <p:nvPr/>
        </p:nvCxnSpPr>
        <p:spPr bwMode="auto">
          <a:xfrm flipV="1">
            <a:off x="5362575" y="4870450"/>
            <a:ext cx="1368425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339852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229600" cy="1727200"/>
          </a:xfrm>
        </p:spPr>
        <p:txBody>
          <a:bodyPr>
            <a:normAutofit/>
          </a:bodyPr>
          <a:lstStyle/>
          <a:p>
            <a:pPr marL="533400" indent="-533400"/>
            <a:r>
              <a:rPr lang="zh-CN" altLang="en-US"/>
              <a:t>使用纯</a:t>
            </a:r>
            <a:r>
              <a:rPr lang="en-US" altLang="zh-CN"/>
              <a:t>Java</a:t>
            </a:r>
            <a:r>
              <a:rPr lang="zh-CN" altLang="en-US"/>
              <a:t>驱动方式进行直连</a:t>
            </a:r>
          </a:p>
          <a:p>
            <a:pPr marL="914400" lvl="1" indent="-457200">
              <a:buFontTx/>
              <a:buNone/>
            </a:pPr>
            <a:r>
              <a:rPr lang="en-US" altLang="zh-CN"/>
              <a:t>1</a:t>
            </a:r>
            <a:r>
              <a:rPr lang="zh-CN" altLang="en-US"/>
              <a:t>、下载数据库厂商提供的驱动程序包</a:t>
            </a:r>
          </a:p>
          <a:p>
            <a:pPr marL="914400" lvl="1" indent="-457200">
              <a:buFontTx/>
              <a:buNone/>
            </a:pPr>
            <a:r>
              <a:rPr lang="en-US" altLang="zh-CN"/>
              <a:t>2</a:t>
            </a:r>
            <a:r>
              <a:rPr lang="zh-CN" altLang="en-US"/>
              <a:t>、将驱动程序包引入工程中</a:t>
            </a:r>
          </a:p>
          <a:p>
            <a:pPr marL="914400" lvl="1" indent="-457200">
              <a:buFontTx/>
              <a:buNone/>
            </a:pPr>
            <a:r>
              <a:rPr lang="en-US" altLang="zh-CN"/>
              <a:t>3</a:t>
            </a:r>
            <a:r>
              <a:rPr lang="zh-CN" altLang="en-US"/>
              <a:t>、编程，通过纯</a:t>
            </a:r>
            <a:r>
              <a:rPr lang="en-US" altLang="zh-CN"/>
              <a:t>Java</a:t>
            </a:r>
            <a:r>
              <a:rPr lang="zh-CN" altLang="en-US"/>
              <a:t>驱动方式与数据库建立连接</a:t>
            </a:r>
          </a:p>
        </p:txBody>
      </p:sp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JDBC</a:t>
            </a:r>
            <a:r>
              <a:rPr lang="zh-CN" altLang="en-US" dirty="0" smtClean="0"/>
              <a:t>本地驱动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184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57298"/>
            <a:ext cx="8401080" cy="4525963"/>
          </a:xfrm>
        </p:spPr>
        <p:txBody>
          <a:bodyPr>
            <a:normAutofit fontScale="92500" lnSpcReduction="20000"/>
          </a:bodyPr>
          <a:lstStyle/>
          <a:p>
            <a:pPr marL="852678" indent="-742950"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0000CC"/>
                </a:solidFill>
              </a:rPr>
              <a:t>Bean</a:t>
            </a:r>
            <a:r>
              <a:rPr lang="zh-CN" altLang="en-US" sz="2800" dirty="0" smtClean="0">
                <a:solidFill>
                  <a:srgbClr val="0000CC"/>
                </a:solidFill>
              </a:rPr>
              <a:t>类必须具有不带参数的构造函数</a:t>
            </a:r>
            <a:r>
              <a:rPr lang="zh-CN" altLang="en-US" sz="2800" dirty="0" smtClean="0">
                <a:solidFill>
                  <a:srgbClr val="000000"/>
                </a:solidFill>
              </a:rPr>
              <a:t>。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812800" lvl="1" indent="-420688"/>
            <a:r>
              <a:rPr lang="zh-CN" altLang="en-US" sz="2400" dirty="0" smtClean="0">
                <a:solidFill>
                  <a:srgbClr val="000000"/>
                </a:solidFill>
              </a:rPr>
              <a:t>通过直接定义这样的构造函数或忽略所有的构造函数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896938" lvl="1" indent="-504825"/>
            <a:r>
              <a:rPr lang="zh-CN" altLang="en-US" sz="2400" dirty="0" smtClean="0">
                <a:solidFill>
                  <a:srgbClr val="000000"/>
                </a:solidFill>
              </a:rPr>
              <a:t>在</a:t>
            </a:r>
            <a:r>
              <a:rPr lang="en-US" altLang="zh-CN" sz="2400" dirty="0" smtClean="0">
                <a:solidFill>
                  <a:srgbClr val="000000"/>
                </a:solidFill>
              </a:rPr>
              <a:t>JSP</a:t>
            </a:r>
            <a:r>
              <a:rPr lang="zh-CN" altLang="en-US" sz="2400" dirty="0" smtClean="0">
                <a:solidFill>
                  <a:srgbClr val="000000"/>
                </a:solidFill>
              </a:rPr>
              <a:t>元素创建</a:t>
            </a:r>
            <a:r>
              <a:rPr lang="en-US" altLang="zh-CN" sz="2400" dirty="0" smtClean="0">
                <a:solidFill>
                  <a:srgbClr val="000000"/>
                </a:solidFill>
              </a:rPr>
              <a:t>Bean</a:t>
            </a:r>
            <a:r>
              <a:rPr lang="zh-CN" altLang="en-US" sz="2400" dirty="0" smtClean="0">
                <a:solidFill>
                  <a:srgbClr val="000000"/>
                </a:solidFill>
              </a:rPr>
              <a:t>时会调用空的构造函数。</a:t>
            </a:r>
          </a:p>
          <a:p>
            <a:pPr marL="852678" indent="-742950"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0000CC"/>
                </a:solidFill>
              </a:rPr>
              <a:t>Bean</a:t>
            </a:r>
            <a:r>
              <a:rPr lang="zh-CN" altLang="en-US" sz="2800" dirty="0" smtClean="0">
                <a:solidFill>
                  <a:srgbClr val="0000CC"/>
                </a:solidFill>
              </a:rPr>
              <a:t>类应该没有任何公共实例变量。</a:t>
            </a:r>
            <a:endParaRPr lang="en-US" altLang="zh-CN" sz="2800" dirty="0" smtClean="0">
              <a:solidFill>
                <a:srgbClr val="0000CC"/>
              </a:solidFill>
            </a:endParaRPr>
          </a:p>
          <a:p>
            <a:pPr marL="896938" lvl="1" indent="-531813"/>
            <a:r>
              <a:rPr lang="zh-CN" altLang="en-US" sz="2400" dirty="0" smtClean="0">
                <a:solidFill>
                  <a:srgbClr val="000000"/>
                </a:solidFill>
              </a:rPr>
              <a:t>所有变量都用</a:t>
            </a:r>
            <a:r>
              <a:rPr lang="en-US" altLang="zh-CN" sz="2400" dirty="0" smtClean="0">
                <a:solidFill>
                  <a:srgbClr val="000000"/>
                </a:solidFill>
              </a:rPr>
              <a:t>private</a:t>
            </a:r>
            <a:r>
              <a:rPr lang="zh-CN" altLang="en-US" sz="2400" dirty="0" smtClean="0">
                <a:solidFill>
                  <a:srgbClr val="000000"/>
                </a:solidFill>
              </a:rPr>
              <a:t>声明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896938" lvl="1" indent="-531813"/>
            <a:r>
              <a:rPr lang="zh-CN" altLang="en-US" sz="2400" dirty="0" smtClean="0">
                <a:solidFill>
                  <a:srgbClr val="000000"/>
                </a:solidFill>
              </a:rPr>
              <a:t>私有的属性以及对这些属性提供公有的访问方法。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624078" indent="-514350">
              <a:buFont typeface="+mj-lt"/>
              <a:buAutoNum type="arabicPeriod" startAt="3"/>
            </a:pPr>
            <a:r>
              <a:rPr lang="zh-CN" altLang="en-US" sz="2800" dirty="0" smtClean="0">
                <a:solidFill>
                  <a:srgbClr val="0000CC"/>
                </a:solidFill>
              </a:rPr>
              <a:t>通过</a:t>
            </a:r>
            <a:r>
              <a:rPr lang="en-US" altLang="zh-CN" sz="2800" dirty="0" err="1" smtClean="0">
                <a:solidFill>
                  <a:srgbClr val="0000CC"/>
                </a:solidFill>
              </a:rPr>
              <a:t>setXxx</a:t>
            </a:r>
            <a:r>
              <a:rPr lang="zh-CN" altLang="en-US" sz="2800" dirty="0" smtClean="0">
                <a:solidFill>
                  <a:srgbClr val="0000CC"/>
                </a:solidFill>
              </a:rPr>
              <a:t>和</a:t>
            </a:r>
            <a:r>
              <a:rPr lang="en-US" altLang="zh-CN" sz="2800" dirty="0" err="1" smtClean="0">
                <a:solidFill>
                  <a:srgbClr val="0000CC"/>
                </a:solidFill>
              </a:rPr>
              <a:t>getXxx</a:t>
            </a:r>
            <a:r>
              <a:rPr lang="zh-CN" altLang="en-US" sz="2800" dirty="0" smtClean="0">
                <a:solidFill>
                  <a:srgbClr val="0000CC"/>
                </a:solidFill>
              </a:rPr>
              <a:t>方法应该获得一致的值。</a:t>
            </a:r>
            <a:endParaRPr lang="en-US" altLang="zh-CN" sz="2800" dirty="0" smtClean="0">
              <a:solidFill>
                <a:srgbClr val="0000CC"/>
              </a:solidFill>
            </a:endParaRPr>
          </a:p>
          <a:p>
            <a:pPr marL="896938" lvl="1" indent="-504825"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如果类具有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getXxx</a:t>
            </a:r>
            <a:r>
              <a:rPr lang="zh-CN" altLang="en-US" sz="2400" dirty="0" smtClean="0">
                <a:solidFill>
                  <a:srgbClr val="000000"/>
                </a:solidFill>
              </a:rPr>
              <a:t>方法，而没有相应的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setXxx</a:t>
            </a:r>
            <a:r>
              <a:rPr lang="zh-CN" altLang="en-US" sz="2400" dirty="0" smtClean="0">
                <a:solidFill>
                  <a:srgbClr val="000000"/>
                </a:solidFill>
              </a:rPr>
              <a:t>方法，就认为该类有一项只读属性，称为</a:t>
            </a:r>
            <a:r>
              <a:rPr lang="en-US" altLang="zh-CN" sz="2400" dirty="0" smtClean="0">
                <a:solidFill>
                  <a:srgbClr val="000000"/>
                </a:solidFill>
              </a:rPr>
              <a:t>xxx</a:t>
            </a:r>
            <a:r>
              <a:rPr lang="zh-CN" altLang="en-US" sz="2400" dirty="0" smtClean="0">
                <a:solidFill>
                  <a:srgbClr val="000000"/>
                </a:solidFill>
              </a:rPr>
              <a:t>。</a:t>
            </a:r>
          </a:p>
          <a:p>
            <a:pPr marL="896938" lvl="1" indent="-504825"/>
            <a:r>
              <a:rPr lang="zh-CN" altLang="en-US" sz="2400" dirty="0" smtClean="0">
                <a:solidFill>
                  <a:srgbClr val="000000"/>
                </a:solidFill>
              </a:rPr>
              <a:t>遇到布尔属性时，可使用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isXxx</a:t>
            </a:r>
            <a:r>
              <a:rPr lang="zh-CN" altLang="en-US" sz="2400" dirty="0" smtClean="0">
                <a:solidFill>
                  <a:srgbClr val="000000"/>
                </a:solidFill>
              </a:rPr>
              <a:t>查询其值。例如</a:t>
            </a:r>
            <a:r>
              <a:rPr lang="en-US" altLang="zh-CN" sz="2400" dirty="0" smtClean="0">
                <a:solidFill>
                  <a:srgbClr val="000000"/>
                </a:solidFill>
              </a:rPr>
              <a:t>Car</a:t>
            </a:r>
            <a:r>
              <a:rPr lang="zh-CN" altLang="en-US" sz="2400" dirty="0" smtClean="0">
                <a:solidFill>
                  <a:srgbClr val="000000"/>
                </a:solidFill>
              </a:rPr>
              <a:t>类有一个布尔型属性</a:t>
            </a:r>
            <a:r>
              <a:rPr lang="en-US" altLang="zh-CN" sz="2400" dirty="0" smtClean="0">
                <a:solidFill>
                  <a:srgbClr val="000000"/>
                </a:solidFill>
              </a:rPr>
              <a:t>leased</a:t>
            </a:r>
            <a:r>
              <a:rPr lang="zh-CN" altLang="en-US" sz="2400" dirty="0" smtClean="0">
                <a:solidFill>
                  <a:srgbClr val="000000"/>
                </a:solidFill>
              </a:rPr>
              <a:t>，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setLeased</a:t>
            </a:r>
            <a:r>
              <a:rPr lang="zh-CN" altLang="en-US" sz="2400" dirty="0" smtClean="0">
                <a:solidFill>
                  <a:srgbClr val="000000"/>
                </a:solidFill>
              </a:rPr>
              <a:t>方法接受一个布尔型参数，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isLeased</a:t>
            </a:r>
            <a:r>
              <a:rPr lang="zh-CN" altLang="en-US" sz="2400" dirty="0" smtClean="0">
                <a:solidFill>
                  <a:srgbClr val="000000"/>
                </a:solidFill>
              </a:rPr>
              <a:t>方法不接受任何参数并返回布尔型值。</a:t>
            </a:r>
          </a:p>
          <a:p>
            <a:pPr marL="624078" indent="-514350">
              <a:buFont typeface="+mj-lt"/>
              <a:buAutoNum type="arabicPeriod" startAt="4"/>
            </a:pPr>
            <a:r>
              <a:rPr lang="zh-CN" altLang="en-US" sz="2800" dirty="0" smtClean="0">
                <a:solidFill>
                  <a:srgbClr val="0000CC"/>
                </a:solidFill>
              </a:rPr>
              <a:t>所有的类必须放在一个包中，在</a:t>
            </a:r>
            <a:r>
              <a:rPr lang="en-US" altLang="zh-CN" sz="2800" dirty="0" smtClean="0">
                <a:solidFill>
                  <a:srgbClr val="0000CC"/>
                </a:solidFill>
              </a:rPr>
              <a:t>web</a:t>
            </a:r>
            <a:r>
              <a:rPr lang="zh-CN" altLang="en-US" sz="2800" dirty="0" smtClean="0">
                <a:solidFill>
                  <a:srgbClr val="0000CC"/>
                </a:solidFill>
              </a:rPr>
              <a:t>中没有包的类是不存在的。</a:t>
            </a:r>
          </a:p>
          <a:p>
            <a:pPr marL="896938" lvl="1" indent="-531813"/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JavaBean</a:t>
            </a:r>
            <a:r>
              <a:rPr lang="zh-CN" altLang="en-US" dirty="0" smtClean="0"/>
              <a:t>的开发要求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的主要操作类及接口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85926"/>
            <a:ext cx="9155397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6899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3578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00100" y="1643050"/>
            <a:ext cx="742955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/>
              <a:t>打开数据库的服务</a:t>
            </a:r>
            <a:endParaRPr lang="en-US" altLang="zh-CN" sz="2400" dirty="0" smtClean="0"/>
          </a:p>
          <a:p>
            <a:r>
              <a:rPr lang="zh-CN" altLang="en-US" sz="2400" dirty="0" smtClean="0"/>
              <a:t>连接数据库，一般需要输入用户名和密码</a:t>
            </a:r>
            <a:endParaRPr lang="en-US" altLang="zh-CN" sz="2400" dirty="0" smtClean="0"/>
          </a:p>
          <a:p>
            <a:r>
              <a:rPr lang="zh-CN" altLang="en-US" sz="2400" dirty="0" smtClean="0"/>
              <a:t>操作数据库：创建表、查询表、更新记录</a:t>
            </a:r>
            <a:endParaRPr lang="en-US" altLang="zh-CN" sz="2400" dirty="0" smtClean="0"/>
          </a:p>
          <a:p>
            <a:r>
              <a:rPr lang="zh-CN" altLang="en-US" sz="2400" dirty="0" smtClean="0"/>
              <a:t>关闭</a:t>
            </a: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000100" y="3429000"/>
            <a:ext cx="742955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err="1" smtClean="0"/>
              <a:t>DriverMangager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取得一个数据连接</a:t>
            </a:r>
            <a:endParaRPr lang="en-US" altLang="zh-CN" sz="2400" dirty="0" smtClean="0"/>
          </a:p>
          <a:p>
            <a:r>
              <a:rPr lang="en-US" altLang="zh-CN" sz="2400" dirty="0" smtClean="0"/>
              <a:t>Connection:</a:t>
            </a:r>
            <a:r>
              <a:rPr lang="zh-CN" altLang="en-US" sz="2400" dirty="0" smtClean="0"/>
              <a:t>每一个</a:t>
            </a:r>
            <a:r>
              <a:rPr lang="en-US" altLang="zh-CN" sz="2400" dirty="0" smtClean="0"/>
              <a:t>Connection</a:t>
            </a:r>
            <a:r>
              <a:rPr lang="zh-CN" altLang="en-US" sz="2400" dirty="0" smtClean="0"/>
              <a:t>的实例化对象都表示一个数据库连接</a:t>
            </a:r>
            <a:endParaRPr lang="en-US" altLang="zh-CN" sz="2400" dirty="0" smtClean="0"/>
          </a:p>
          <a:p>
            <a:r>
              <a:rPr lang="zh-CN" altLang="en-US" sz="2400" dirty="0" smtClean="0"/>
              <a:t>数据库的操作：</a:t>
            </a:r>
            <a:r>
              <a:rPr lang="en-US" altLang="zh-CN" sz="2400" dirty="0" smtClean="0"/>
              <a:t>Statement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PreparedStatement</a:t>
            </a:r>
            <a:endParaRPr lang="en-US" altLang="zh-CN" sz="2400" dirty="0" smtClean="0"/>
          </a:p>
          <a:p>
            <a:r>
              <a:rPr lang="zh-CN" altLang="en-US" sz="2400" dirty="0" smtClean="0"/>
              <a:t>数据库的查询：</a:t>
            </a:r>
            <a:r>
              <a:rPr lang="en-US" altLang="zh-CN" sz="2400" dirty="0" err="1" smtClean="0"/>
              <a:t>ResultSet</a:t>
            </a:r>
            <a:endParaRPr lang="zh-CN" altLang="en-US" sz="2400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数据库操作的步骤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0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加载数据库驱动程序</a:t>
            </a:r>
            <a:endParaRPr lang="en-US" altLang="zh-CN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28737"/>
            <a:ext cx="8858280" cy="5024452"/>
          </a:xfrm>
        </p:spPr>
        <p:txBody>
          <a:bodyPr/>
          <a:lstStyle/>
          <a:p>
            <a:r>
              <a:rPr lang="zh-CN" altLang="en-US" sz="2800" dirty="0" smtClean="0"/>
              <a:t>压缩</a:t>
            </a:r>
            <a:r>
              <a:rPr lang="zh-CN" altLang="en-US" sz="2800" dirty="0"/>
              <a:t>包名为</a:t>
            </a:r>
            <a:r>
              <a:rPr lang="en-US" altLang="zh-CN" sz="2800" dirty="0" smtClean="0"/>
              <a:t>mysql-connector-java-5.1.13.zip(</a:t>
            </a:r>
            <a:r>
              <a:rPr lang="en-US" altLang="zh-CN" sz="2800" dirty="0" smtClean="0">
                <a:hlinkClick r:id="rId2"/>
              </a:rPr>
              <a:t>www.mysql.com</a:t>
            </a:r>
            <a:r>
              <a:rPr lang="zh-CN" altLang="en-US" sz="2800" dirty="0" smtClean="0"/>
              <a:t>处下载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解压缩至硬盘，目录下名为</a:t>
            </a:r>
            <a:r>
              <a:rPr lang="en-US" altLang="zh-CN" sz="2800" dirty="0"/>
              <a:t>mysql-connector-java-5.1.13-bin.jar</a:t>
            </a:r>
            <a:r>
              <a:rPr lang="zh-CN" altLang="en-US" sz="2800" dirty="0"/>
              <a:t>的文件就是</a:t>
            </a:r>
            <a:r>
              <a:rPr lang="en-US" altLang="zh-CN" sz="2800" dirty="0"/>
              <a:t>JDBC</a:t>
            </a:r>
            <a:r>
              <a:rPr lang="zh-CN" altLang="en-US" sz="2800" dirty="0"/>
              <a:t>驱动。</a:t>
            </a:r>
          </a:p>
          <a:p>
            <a:r>
              <a:rPr lang="en-US" altLang="zh-CN" sz="2800" dirty="0" smtClean="0"/>
              <a:t>.;d:\mysql-connector-java-5.1.13.zip</a:t>
            </a:r>
            <a:r>
              <a:rPr lang="zh-CN" altLang="en-US" sz="2800" dirty="0"/>
              <a:t>写入</a:t>
            </a:r>
            <a:r>
              <a:rPr lang="en-US" altLang="zh-CN" sz="2800" dirty="0"/>
              <a:t>CLASSPATH </a:t>
            </a:r>
            <a:endParaRPr lang="en-US" altLang="zh-CN" sz="2800" dirty="0" smtClean="0"/>
          </a:p>
          <a:p>
            <a:r>
              <a:rPr lang="en-US" altLang="zh-CN" sz="2800" dirty="0" smtClean="0"/>
              <a:t>jar</a:t>
            </a:r>
            <a:r>
              <a:rPr lang="zh-CN" altLang="en-US" sz="2800" dirty="0" smtClean="0"/>
              <a:t>包放到</a:t>
            </a:r>
            <a:r>
              <a:rPr lang="en-US" altLang="zh-CN" sz="2800" dirty="0" smtClean="0"/>
              <a:t>WEB-INF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lib</a:t>
            </a:r>
            <a:r>
              <a:rPr lang="zh-CN" altLang="en-US" sz="2800" dirty="0" smtClean="0"/>
              <a:t>目录下</a:t>
            </a:r>
          </a:p>
        </p:txBody>
      </p:sp>
    </p:spTree>
    <p:extLst>
      <p:ext uri="{BB962C8B-B14F-4D97-AF65-F5344CB8AC3E}">
        <p14:creationId xmlns:p14="http://schemas.microsoft.com/office/powerpoint/2010/main" val="1476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79286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CN" b="1" dirty="0" smtClean="0"/>
              <a:t>package cumt.ch8;</a:t>
            </a:r>
          </a:p>
          <a:p>
            <a:pPr>
              <a:buNone/>
            </a:pPr>
            <a:endParaRPr lang="zh-CN" altLang="en-US" dirty="0" smtClean="0"/>
          </a:p>
          <a:p>
            <a:pPr>
              <a:buNone/>
            </a:pPr>
            <a:r>
              <a:rPr lang="en-US" altLang="zh-CN" b="1" dirty="0" smtClean="0"/>
              <a:t>public class ConnectionDemo01{</a:t>
            </a:r>
          </a:p>
          <a:p>
            <a:pPr>
              <a:buNone/>
            </a:pPr>
            <a:r>
              <a:rPr lang="en-US" altLang="zh-CN" dirty="0" smtClean="0"/>
              <a:t>// </a:t>
            </a:r>
            <a:r>
              <a:rPr lang="zh-CN" altLang="en-US" dirty="0" smtClean="0"/>
              <a:t>定义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的数据库驱动程序</a:t>
            </a:r>
          </a:p>
          <a:p>
            <a:pPr>
              <a:buNone/>
            </a:pPr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DBDRIVER = "</a:t>
            </a:r>
            <a:r>
              <a:rPr lang="en-US" altLang="zh-CN" b="1" i="1" dirty="0" err="1" smtClean="0"/>
              <a:t>org.gjt.mm.mysql.Driver</a:t>
            </a:r>
            <a:r>
              <a:rPr lang="en-US" altLang="zh-CN" b="1" i="1" dirty="0" smtClean="0"/>
              <a:t>" ;</a:t>
            </a:r>
          </a:p>
          <a:p>
            <a:pPr>
              <a:buNone/>
            </a:pPr>
            <a:r>
              <a:rPr lang="en-US" altLang="zh-CN" b="1" dirty="0" smtClean="0"/>
              <a:t>public static void main(String </a:t>
            </a:r>
            <a:r>
              <a:rPr lang="en-US" altLang="zh-CN" b="1" dirty="0" err="1" smtClean="0"/>
              <a:t>args</a:t>
            </a:r>
            <a:r>
              <a:rPr lang="en-US" altLang="zh-CN" b="1" dirty="0" smtClean="0"/>
              <a:t>[]){</a:t>
            </a:r>
          </a:p>
          <a:p>
            <a:pPr>
              <a:buNone/>
            </a:pPr>
            <a:r>
              <a:rPr lang="en-US" altLang="zh-CN" b="1" dirty="0" smtClean="0"/>
              <a:t>try{</a:t>
            </a:r>
          </a:p>
          <a:p>
            <a:pPr>
              <a:buNone/>
            </a:pPr>
            <a:r>
              <a:rPr lang="en-US" altLang="zh-CN" dirty="0" err="1" smtClean="0"/>
              <a:t>Class.</a:t>
            </a:r>
            <a:r>
              <a:rPr lang="en-US" altLang="zh-CN" i="1" dirty="0" err="1" smtClean="0"/>
              <a:t>forName</a:t>
            </a:r>
            <a:r>
              <a:rPr lang="en-US" altLang="zh-CN" i="1" dirty="0" smtClean="0"/>
              <a:t>(DBDRIVER) ;// </a:t>
            </a:r>
            <a:r>
              <a:rPr lang="zh-CN" altLang="en-US" i="1" dirty="0" smtClean="0"/>
              <a:t>加载驱动程序</a:t>
            </a:r>
          </a:p>
          <a:p>
            <a:pPr>
              <a:buNone/>
            </a:pPr>
            <a:r>
              <a:rPr lang="en-US" altLang="zh-CN" dirty="0" smtClean="0"/>
              <a:t>}</a:t>
            </a:r>
            <a:r>
              <a:rPr lang="en-US" altLang="zh-CN" b="1" dirty="0" smtClean="0"/>
              <a:t>catch(</a:t>
            </a:r>
            <a:r>
              <a:rPr lang="en-US" altLang="zh-CN" b="1" dirty="0" err="1" smtClean="0"/>
              <a:t>ClassNotFoundException</a:t>
            </a:r>
            <a:r>
              <a:rPr lang="en-US" altLang="zh-CN" b="1" dirty="0" smtClean="0"/>
              <a:t> e){</a:t>
            </a:r>
          </a:p>
          <a:p>
            <a:pPr>
              <a:buNone/>
            </a:pPr>
            <a:r>
              <a:rPr lang="en-US" altLang="zh-CN" dirty="0" err="1" smtClean="0"/>
              <a:t>e.printStackTrace</a:t>
            </a:r>
            <a:r>
              <a:rPr lang="en-US" altLang="zh-CN" dirty="0" smtClean="0"/>
              <a:t>() ;</a:t>
            </a:r>
          </a:p>
          <a:p>
            <a:pPr>
              <a:buNone/>
            </a:pPr>
            <a:r>
              <a:rPr lang="en-US" altLang="zh-CN" dirty="0" smtClean="0"/>
              <a:t>}</a:t>
            </a:r>
          </a:p>
          <a:p>
            <a:pPr>
              <a:buNone/>
            </a:pPr>
            <a:r>
              <a:rPr lang="en-US" altLang="zh-CN" dirty="0" smtClean="0"/>
              <a:t>}</a:t>
            </a:r>
          </a:p>
          <a:p>
            <a:pPr>
              <a:buNone/>
            </a:pPr>
            <a:r>
              <a:rPr lang="en-US" altLang="zh-CN" dirty="0" smtClean="0"/>
              <a:t>};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44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 txBox="1">
            <a:spLocks/>
          </p:cNvSpPr>
          <p:nvPr/>
        </p:nvSpPr>
        <p:spPr>
          <a:xfrm>
            <a:off x="457200" y="273050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900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连接数据库</a:t>
            </a:r>
            <a:r>
              <a:rPr kumimoji="0" lang="en-US" altLang="zh-CN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CN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zh-CN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Drivermanager</a:t>
            </a:r>
            <a:r>
              <a:rPr kumimoji="0" lang="zh-CN" altLang="en-US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类中用于连接的方法</a:t>
            </a:r>
            <a:endParaRPr kumimoji="0" lang="zh-CN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457200" y="1444294"/>
            <a:ext cx="4040188" cy="421695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 static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 action="ppaction://hlinkfile" tooltip="java.sql 中的接口"/>
              </a:rPr>
              <a:t>Connection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getConnection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 action="ppaction://hlinkfile" tooltip="java.lang 中的类"/>
              </a:rPr>
              <a:t>String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url) throws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 action="ppaction://hlinkfile" tooltip="java.sql 中的类"/>
              </a:rPr>
              <a:t>SQLException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试图建立到给定数据库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的连接。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DriverManager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试图从已注册的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JDBC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驱动程序集中选择一个适当的驱动程序。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参数：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-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jdbc:</a:t>
            </a:r>
            <a:r>
              <a:rPr kumimoji="0" lang="en-US" altLang="zh-CN" sz="27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subprotocol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altLang="zh-CN" sz="27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subname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形式的数据库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返回：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到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的连接 </a:t>
            </a:r>
            <a:r>
              <a:rPr kumimoji="0" lang="zh-CN" alt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抛出：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 action="ppaction://hlinkfile" tooltip="java.sql 中的类"/>
              </a:rPr>
              <a:t>SQLException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如果发生数据库访问错误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内容占位符 7"/>
          <p:cNvSpPr txBox="1">
            <a:spLocks/>
          </p:cNvSpPr>
          <p:nvPr/>
        </p:nvSpPr>
        <p:spPr>
          <a:xfrm>
            <a:off x="4645025" y="1444294"/>
            <a:ext cx="4041775" cy="505654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 static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 action="ppaction://hlinkfile" tooltip="java.sql 中的接口"/>
              </a:rPr>
              <a:t>Connection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getConnection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 action="ppaction://hlinkfile" tooltip="java.lang 中的类"/>
              </a:rPr>
              <a:t>String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 action="ppaction://hlinkfile" tooltip="java.lang 中的类"/>
              </a:rPr>
              <a:t>String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user,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 action="ppaction://hlinkfile" tooltip="java.lang 中的类"/>
              </a:rPr>
              <a:t>String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password) throws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 action="ppaction://hlinkfile" tooltip="java.sql 中的类"/>
              </a:rPr>
              <a:t>SQLException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试图建立到给定数据库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的连接。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DriverManager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试图从已注册的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JDBC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驱动程序集中选择一个适当的驱动程序。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参数：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jdbc:</a:t>
            </a:r>
            <a:r>
              <a:rPr kumimoji="0" lang="en-US" altLang="zh-CN" sz="27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subprotocol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altLang="zh-CN" sz="27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subname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形式的数据库</a:t>
            </a:r>
            <a:endParaRPr kumimoji="0" lang="en-US" altLang="zh-CN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user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数据库用户</a:t>
            </a:r>
            <a:endParaRPr kumimoji="0" lang="en-US" altLang="zh-CN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password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用户的密码 </a:t>
            </a:r>
            <a:endParaRPr kumimoji="0" lang="en-US" altLang="zh-CN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返回：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到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的连接 </a:t>
            </a:r>
            <a:r>
              <a:rPr kumimoji="0" lang="zh-CN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抛出：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 action="ppaction://hlinkfile" tooltip="java.sql 中的类"/>
              </a:rPr>
              <a:t>SQLException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如果发生数据库访问错误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2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连接数据库</a:t>
            </a:r>
            <a:endParaRPr lang="zh-CN" altLang="zh-CN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912" y="1428736"/>
            <a:ext cx="8955088" cy="4114800"/>
          </a:xfrm>
        </p:spPr>
        <p:txBody>
          <a:bodyPr/>
          <a:lstStyle/>
          <a:p>
            <a:r>
              <a:rPr lang="zh-CN" altLang="en-US" dirty="0" smtClean="0"/>
              <a:t>根据各个数据库的不同，连接的地址也不同，此连接地址将由数据库厂商提供。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err="1" smtClean="0"/>
              <a:t>MySQL</a:t>
            </a:r>
            <a:r>
              <a:rPr lang="zh-CN" altLang="en-US" dirty="0" smtClean="0"/>
              <a:t>数据库的连接地址格式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err="1" smtClean="0"/>
              <a:t>jdbc:mysql</a:t>
            </a:r>
            <a:r>
              <a:rPr lang="en-US" altLang="zh-CN" dirty="0" smtClean="0"/>
              <a:t>://</a:t>
            </a:r>
            <a:r>
              <a:rPr lang="en-US" altLang="zh-CN" dirty="0" err="1" smtClean="0"/>
              <a:t>lP</a:t>
            </a:r>
            <a:r>
              <a:rPr lang="zh-CN" altLang="en-US" dirty="0" smtClean="0"/>
              <a:t>地址：端口号</a:t>
            </a:r>
            <a:r>
              <a:rPr lang="en-US" altLang="zh-CN" dirty="0" smtClean="0"/>
              <a:t>/</a:t>
            </a:r>
            <a:r>
              <a:rPr lang="zh-CN" altLang="en-US" dirty="0" smtClean="0"/>
              <a:t>数据库名称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String </a:t>
            </a:r>
            <a:r>
              <a:rPr lang="en-US" altLang="zh-CN" dirty="0" err="1"/>
              <a:t>url</a:t>
            </a:r>
            <a:r>
              <a:rPr lang="en-US" altLang="zh-CN" dirty="0"/>
              <a:t>="</a:t>
            </a:r>
            <a:r>
              <a:rPr lang="en-US" altLang="zh-CN" dirty="0" err="1"/>
              <a:t>jdbc:mysql</a:t>
            </a:r>
            <a:r>
              <a:rPr lang="en-US" altLang="zh-CN" dirty="0"/>
              <a:t>://</a:t>
            </a:r>
            <a:r>
              <a:rPr lang="en-US" altLang="zh-CN" dirty="0" smtClean="0"/>
              <a:t>localhost:3306/</a:t>
            </a:r>
            <a:r>
              <a:rPr lang="en-US" altLang="zh-CN" dirty="0" err="1" smtClean="0"/>
              <a:t>sql_test</a:t>
            </a:r>
            <a:r>
              <a:rPr lang="en-US" altLang="zh-CN" dirty="0"/>
              <a:t>";</a:t>
            </a:r>
          </a:p>
          <a:p>
            <a:pPr>
              <a:buNone/>
            </a:pPr>
            <a:r>
              <a:rPr lang="en-US" altLang="zh-CN" dirty="0"/>
              <a:t>Connection con=</a:t>
            </a:r>
            <a:r>
              <a:rPr lang="en-US" altLang="zh-CN" dirty="0" err="1"/>
              <a:t>DriverManager.getConnection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932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DriverManager</a:t>
            </a:r>
            <a:r>
              <a:rPr lang="zh-CN" altLang="en-US" dirty="0" smtClean="0"/>
              <a:t>取得</a:t>
            </a:r>
            <a:r>
              <a:rPr lang="en-US" altLang="zh-CN" dirty="0" smtClean="0"/>
              <a:t>Connection</a:t>
            </a:r>
            <a:r>
              <a:rPr lang="zh-CN" altLang="en-US" dirty="0" smtClean="0"/>
              <a:t>对象之后，实际上就表示数据库连接上了，连接上数据库之后就可以进行数据库的更新及查询操作，但是操作的最后数据库连接必须关闭。</a:t>
            </a:r>
            <a:endParaRPr lang="en-US" altLang="zh-CN" dirty="0" smtClean="0"/>
          </a:p>
          <a:p>
            <a:r>
              <a:rPr lang="en-US" altLang="zh-CN" dirty="0" err="1" smtClean="0"/>
              <a:t>conn.close</a:t>
            </a:r>
            <a:r>
              <a:rPr lang="en-US" altLang="zh-CN" dirty="0" smtClean="0"/>
              <a:t>( );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Connection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5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7056784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altLang="zh-CN" dirty="0" smtClean="0"/>
              <a:t>import </a:t>
            </a:r>
            <a:r>
              <a:rPr lang="en-US" altLang="zh-CN" dirty="0" err="1" smtClean="0"/>
              <a:t>java.sql.Connection</a:t>
            </a:r>
            <a:r>
              <a:rPr lang="en-US" altLang="zh-CN" dirty="0" smtClean="0"/>
              <a:t> ;</a:t>
            </a:r>
          </a:p>
          <a:p>
            <a:pPr>
              <a:buNone/>
            </a:pPr>
            <a:r>
              <a:rPr lang="en-US" altLang="zh-CN" dirty="0" smtClean="0"/>
              <a:t>import </a:t>
            </a:r>
            <a:r>
              <a:rPr lang="en-US" altLang="zh-CN" dirty="0" err="1" smtClean="0"/>
              <a:t>java.sql.DriverManager</a:t>
            </a:r>
            <a:r>
              <a:rPr lang="en-US" altLang="zh-CN" dirty="0" smtClean="0"/>
              <a:t> ;</a:t>
            </a:r>
          </a:p>
          <a:p>
            <a:pPr>
              <a:buNone/>
            </a:pPr>
            <a:r>
              <a:rPr lang="en-US" altLang="zh-CN" dirty="0" smtClean="0"/>
              <a:t>import </a:t>
            </a:r>
            <a:r>
              <a:rPr lang="en-US" altLang="zh-CN" dirty="0" err="1" smtClean="0"/>
              <a:t>java.sql.SQLException</a:t>
            </a:r>
            <a:r>
              <a:rPr lang="en-US" altLang="zh-CN" dirty="0" smtClean="0"/>
              <a:t> ;</a:t>
            </a:r>
          </a:p>
          <a:p>
            <a:pPr>
              <a:buNone/>
            </a:pPr>
            <a:r>
              <a:rPr lang="en-US" altLang="zh-CN" dirty="0" smtClean="0"/>
              <a:t>public class ConnectionDemo02{</a:t>
            </a:r>
          </a:p>
          <a:p>
            <a:pPr>
              <a:buNone/>
            </a:pPr>
            <a:r>
              <a:rPr lang="en-US" altLang="zh-CN" dirty="0" smtClean="0"/>
              <a:t>	// </a:t>
            </a:r>
            <a:r>
              <a:rPr lang="zh-CN" altLang="en-US" dirty="0" smtClean="0"/>
              <a:t>定义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的数据库驱动程序</a:t>
            </a:r>
          </a:p>
          <a:p>
            <a:pPr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public static final String DBDRIVER = "</a:t>
            </a:r>
            <a:r>
              <a:rPr lang="en-US" altLang="zh-CN" dirty="0" err="1" smtClean="0"/>
              <a:t>org.gjt.mm.mysql.Driver</a:t>
            </a:r>
            <a:r>
              <a:rPr lang="en-US" altLang="zh-CN" dirty="0" smtClean="0"/>
              <a:t>" ;</a:t>
            </a:r>
          </a:p>
          <a:p>
            <a:pPr>
              <a:buNone/>
            </a:pPr>
            <a:r>
              <a:rPr lang="en-US" altLang="zh-CN" dirty="0" smtClean="0"/>
              <a:t>	// </a:t>
            </a:r>
            <a:r>
              <a:rPr lang="zh-CN" altLang="en-US" dirty="0" smtClean="0"/>
              <a:t>定义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数据库的连接地址</a:t>
            </a:r>
          </a:p>
          <a:p>
            <a:pPr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public static final String DBURL = "</a:t>
            </a:r>
            <a:r>
              <a:rPr lang="en-US" altLang="zh-CN" dirty="0" err="1" smtClean="0"/>
              <a:t>jdbc:mysql</a:t>
            </a:r>
            <a:r>
              <a:rPr lang="en-US" altLang="zh-CN" dirty="0" smtClean="0"/>
              <a:t>://localhost:3306/test" ;</a:t>
            </a:r>
          </a:p>
          <a:p>
            <a:pPr>
              <a:buNone/>
            </a:pPr>
            <a:r>
              <a:rPr lang="en-US" altLang="zh-CN" dirty="0" smtClean="0"/>
              <a:t>	// 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数据库的连接用户名</a:t>
            </a:r>
          </a:p>
          <a:p>
            <a:pPr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public static final String DBUSER = "root" ;</a:t>
            </a:r>
          </a:p>
          <a:p>
            <a:pPr>
              <a:buNone/>
            </a:pPr>
            <a:r>
              <a:rPr lang="en-US" altLang="zh-CN" dirty="0" smtClean="0"/>
              <a:t>	// 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数据库的连接密码</a:t>
            </a:r>
          </a:p>
          <a:p>
            <a:pPr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public static final String DBPASS = "</a:t>
            </a:r>
            <a:r>
              <a:rPr lang="en-US" altLang="zh-CN" dirty="0" err="1" smtClean="0"/>
              <a:t>mysqladmin</a:t>
            </a:r>
            <a:r>
              <a:rPr lang="en-US" altLang="zh-CN" dirty="0" smtClean="0"/>
              <a:t>" ;</a:t>
            </a:r>
          </a:p>
          <a:p>
            <a:pPr>
              <a:buNone/>
            </a:pPr>
            <a:r>
              <a:rPr lang="en-US" altLang="zh-CN" dirty="0" smtClean="0"/>
              <a:t>	public static void main(String </a:t>
            </a:r>
            <a:r>
              <a:rPr lang="en-US" altLang="zh-CN" dirty="0" err="1" smtClean="0"/>
              <a:t>args</a:t>
            </a:r>
            <a:r>
              <a:rPr lang="en-US" altLang="zh-CN" dirty="0" smtClean="0"/>
              <a:t>[]){</a:t>
            </a:r>
          </a:p>
          <a:p>
            <a:pPr>
              <a:buNone/>
            </a:pPr>
            <a:r>
              <a:rPr lang="en-US" altLang="zh-CN" dirty="0" smtClean="0"/>
              <a:t>		Connection </a:t>
            </a:r>
            <a:r>
              <a:rPr lang="en-US" altLang="zh-CN" dirty="0" err="1" smtClean="0"/>
              <a:t>conn</a:t>
            </a:r>
            <a:r>
              <a:rPr lang="en-US" altLang="zh-CN" dirty="0" smtClean="0"/>
              <a:t> = null ;		// </a:t>
            </a:r>
            <a:r>
              <a:rPr lang="zh-CN" altLang="en-US" dirty="0" smtClean="0"/>
              <a:t>数据库连接</a:t>
            </a:r>
          </a:p>
          <a:p>
            <a:pPr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try{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Class.forName</a:t>
            </a:r>
            <a:r>
              <a:rPr lang="en-US" altLang="zh-CN" dirty="0" smtClean="0"/>
              <a:t>(DBDRIVER) ;	// </a:t>
            </a:r>
            <a:r>
              <a:rPr lang="zh-CN" altLang="en-US" dirty="0" smtClean="0"/>
              <a:t>加载驱动程序</a:t>
            </a:r>
          </a:p>
          <a:p>
            <a:pPr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}catch(</a:t>
            </a:r>
            <a:r>
              <a:rPr lang="en-US" altLang="zh-CN" dirty="0" err="1" smtClean="0"/>
              <a:t>ClassNotFoundException</a:t>
            </a:r>
            <a:r>
              <a:rPr lang="en-US" altLang="zh-CN" dirty="0" smtClean="0"/>
              <a:t> e){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e.printStackTrace</a:t>
            </a:r>
            <a:r>
              <a:rPr lang="en-US" altLang="zh-CN" dirty="0" smtClean="0"/>
              <a:t>() ;</a:t>
            </a:r>
          </a:p>
          <a:p>
            <a:pPr>
              <a:buNone/>
            </a:pPr>
            <a:r>
              <a:rPr lang="en-US" altLang="zh-CN" dirty="0" smtClean="0"/>
              <a:t>		}</a:t>
            </a:r>
          </a:p>
          <a:p>
            <a:pPr>
              <a:buNone/>
            </a:pPr>
            <a:r>
              <a:rPr lang="en-US" altLang="zh-CN" dirty="0" smtClean="0"/>
              <a:t>		try{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conn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DriverManager.getConnection</a:t>
            </a:r>
            <a:r>
              <a:rPr lang="en-US" altLang="zh-CN" dirty="0" smtClean="0"/>
              <a:t>(DBURL,DBUSER,DBPASS) ;</a:t>
            </a:r>
          </a:p>
          <a:p>
            <a:pPr>
              <a:buNone/>
            </a:pPr>
            <a:r>
              <a:rPr lang="en-US" altLang="zh-CN" dirty="0" smtClean="0"/>
              <a:t>		}catch(</a:t>
            </a:r>
            <a:r>
              <a:rPr lang="en-US" altLang="zh-CN" dirty="0" err="1" smtClean="0"/>
              <a:t>SQLException</a:t>
            </a:r>
            <a:r>
              <a:rPr lang="en-US" altLang="zh-CN" dirty="0" smtClean="0"/>
              <a:t> e){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e.printStackTrace</a:t>
            </a:r>
            <a:r>
              <a:rPr lang="en-US" altLang="zh-CN" dirty="0" smtClean="0"/>
              <a:t>() ;</a:t>
            </a:r>
          </a:p>
          <a:p>
            <a:pPr>
              <a:buNone/>
            </a:pPr>
            <a:r>
              <a:rPr lang="en-US" altLang="zh-CN" dirty="0" smtClean="0"/>
              <a:t>		}</a:t>
            </a:r>
          </a:p>
          <a:p>
            <a:pPr>
              <a:buNone/>
            </a:pPr>
            <a:r>
              <a:rPr lang="en-US" altLang="zh-CN" dirty="0" smtClean="0"/>
              <a:t>		</a:t>
            </a:r>
            <a:r>
              <a:rPr lang="en-US" altLang="zh-CN" dirty="0" err="1" smtClean="0"/>
              <a:t>System.out.println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conn</a:t>
            </a:r>
            <a:r>
              <a:rPr lang="en-US" altLang="zh-CN" dirty="0" smtClean="0"/>
              <a:t>) ;	// </a:t>
            </a:r>
            <a:r>
              <a:rPr lang="zh-CN" altLang="en-US" dirty="0" smtClean="0"/>
              <a:t>如果此时可以打印表示连接正常</a:t>
            </a:r>
          </a:p>
          <a:p>
            <a:pPr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try{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conn.close</a:t>
            </a:r>
            <a:r>
              <a:rPr lang="en-US" altLang="zh-CN" dirty="0" smtClean="0"/>
              <a:t>() ;			// </a:t>
            </a:r>
            <a:r>
              <a:rPr lang="zh-CN" altLang="en-US" dirty="0" smtClean="0"/>
              <a:t>数据库关闭</a:t>
            </a:r>
          </a:p>
          <a:p>
            <a:pPr>
              <a:buNone/>
            </a:pPr>
            <a:r>
              <a:rPr lang="zh-CN" altLang="en-US" dirty="0" smtClean="0"/>
              <a:t>		</a:t>
            </a:r>
            <a:r>
              <a:rPr lang="en-US" altLang="zh-CN" dirty="0" smtClean="0"/>
              <a:t>}catch(</a:t>
            </a:r>
            <a:r>
              <a:rPr lang="en-US" altLang="zh-CN" dirty="0" err="1" smtClean="0"/>
              <a:t>SQLException</a:t>
            </a:r>
            <a:r>
              <a:rPr lang="en-US" altLang="zh-CN" dirty="0" smtClean="0"/>
              <a:t> e){</a:t>
            </a:r>
          </a:p>
          <a:p>
            <a:pPr>
              <a:buNone/>
            </a:pPr>
            <a:r>
              <a:rPr lang="en-US" altLang="zh-CN" dirty="0" smtClean="0"/>
              <a:t>			</a:t>
            </a:r>
            <a:r>
              <a:rPr lang="en-US" altLang="zh-CN" dirty="0" err="1" smtClean="0"/>
              <a:t>e.printStackTrace</a:t>
            </a:r>
            <a:r>
              <a:rPr lang="en-US" altLang="zh-CN" dirty="0" smtClean="0"/>
              <a:t>() ;</a:t>
            </a:r>
          </a:p>
          <a:p>
            <a:pPr>
              <a:buNone/>
            </a:pPr>
            <a:r>
              <a:rPr lang="en-US" altLang="zh-CN" dirty="0" smtClean="0"/>
              <a:t>		}</a:t>
            </a:r>
          </a:p>
          <a:p>
            <a:pPr>
              <a:buNone/>
            </a:pPr>
            <a:r>
              <a:rPr lang="en-US" altLang="zh-CN" dirty="0" smtClean="0"/>
              <a:t>	}</a:t>
            </a:r>
          </a:p>
          <a:p>
            <a:pPr>
              <a:buNone/>
            </a:pPr>
            <a:r>
              <a:rPr lang="en-US" altLang="zh-CN" dirty="0" smtClean="0"/>
              <a:t>};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6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4000" b="0" dirty="0" smtClean="0">
                <a:effectLst/>
                <a:latin typeface="Tahoma" pitchFamily="34" charset="0"/>
                <a:ea typeface="宋体" pitchFamily="2" charset="-122"/>
              </a:rPr>
              <a:t>使用</a:t>
            </a:r>
            <a:r>
              <a:rPr lang="en-US" altLang="zh-CN" sz="4000" b="0" dirty="0" smtClean="0">
                <a:effectLst/>
                <a:latin typeface="Tahoma" pitchFamily="34" charset="0"/>
                <a:ea typeface="宋体" pitchFamily="2" charset="-122"/>
              </a:rPr>
              <a:t>Statement</a:t>
            </a:r>
            <a:r>
              <a:rPr lang="zh-CN" altLang="zh-CN" sz="4000" b="0" dirty="0" smtClean="0">
                <a:effectLst/>
                <a:latin typeface="Tahoma" pitchFamily="34" charset="0"/>
                <a:ea typeface="宋体" pitchFamily="2" charset="-122"/>
              </a:rPr>
              <a:t>执行</a:t>
            </a:r>
            <a:r>
              <a:rPr lang="en-US" altLang="zh-CN" sz="4000" b="0" dirty="0" smtClean="0">
                <a:effectLst/>
                <a:latin typeface="Tahoma" pitchFamily="34" charset="0"/>
                <a:ea typeface="宋体" pitchFamily="2" charset="-122"/>
              </a:rPr>
              <a:t>SQL</a:t>
            </a:r>
            <a:r>
              <a:rPr lang="zh-CN" altLang="zh-CN" sz="4000" b="0" dirty="0" smtClean="0">
                <a:effectLst/>
                <a:latin typeface="Tahoma" pitchFamily="34" charset="0"/>
                <a:ea typeface="宋体" pitchFamily="2" charset="-122"/>
              </a:rPr>
              <a:t>语句 </a:t>
            </a:r>
            <a:endParaRPr lang="zh-CN" altLang="en-US" dirty="0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23528" y="1556792"/>
            <a:ext cx="842493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ts val="1900"/>
              <a:buFont typeface="Wingdings" pitchFamily="2" charset="2"/>
              <a:buChar char="n"/>
              <a:tabLst/>
            </a:pP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java.sql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包下有两个非常重要的接口</a:t>
            </a: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—— Statement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与</a:t>
            </a:r>
            <a:r>
              <a:rPr kumimoji="0" lang="en-US" altLang="zh-CN" sz="28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ResultSet</a:t>
            </a: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ts val="1900"/>
              <a:buFont typeface="Wingdings" pitchFamily="2" charset="2"/>
              <a:buChar char="n"/>
              <a:tabLst/>
            </a:pP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Statement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与</a:t>
            </a:r>
            <a:r>
              <a:rPr kumimoji="0" lang="en-US" altLang="zh-CN" sz="28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ResultSet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类型对象在整个</a:t>
            </a: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</a:t>
            </a:r>
            <a:r>
              <a:rPr kumimoji="0" 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网页当中所扮演的角色。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739147" y="3283725"/>
          <a:ext cx="7976257" cy="335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Visio" r:id="rId3" imgW="4672664" imgH="1936282" progId="Visio.Drawing.11">
                  <p:embed/>
                </p:oleObj>
              </mc:Choice>
              <mc:Fallback>
                <p:oleObj name="Visio" r:id="rId3" imgW="4672664" imgH="19362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392" b="3719"/>
                      <a:stretch>
                        <a:fillRect/>
                      </a:stretch>
                    </p:blipFill>
                    <p:spPr bwMode="auto">
                      <a:xfrm>
                        <a:off x="739147" y="3283725"/>
                        <a:ext cx="7976257" cy="3359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425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操作数据库</a:t>
            </a:r>
            <a:endParaRPr lang="zh-CN" altLang="zh-CN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428736"/>
            <a:ext cx="8486775" cy="4686304"/>
          </a:xfrm>
        </p:spPr>
        <p:txBody>
          <a:bodyPr/>
          <a:lstStyle/>
          <a:p>
            <a:r>
              <a:rPr lang="en-US" altLang="zh-CN" dirty="0" smtClean="0"/>
              <a:t>JDBC</a:t>
            </a:r>
            <a:r>
              <a:rPr lang="zh-CN" altLang="en-US" dirty="0"/>
              <a:t>连接数据库之后，就可以对数据库中的数据进行操作了。可按以下步骤进行。</a:t>
            </a:r>
          </a:p>
          <a:p>
            <a:pPr marL="850392" lvl="1" indent="-457200">
              <a:buNone/>
            </a:pPr>
            <a:r>
              <a:rPr lang="en-US" altLang="zh-CN" dirty="0"/>
              <a:t>(1) </a:t>
            </a:r>
            <a:r>
              <a:rPr lang="zh-CN" altLang="en-US" dirty="0"/>
              <a:t>执行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</a:p>
          <a:p>
            <a:pPr marL="850392" lvl="1" indent="-457200">
              <a:buNone/>
            </a:pPr>
            <a:r>
              <a:rPr lang="en-US" altLang="zh-CN" dirty="0"/>
              <a:t>(2) </a:t>
            </a:r>
            <a:r>
              <a:rPr lang="zh-CN" altLang="en-US" dirty="0"/>
              <a:t>检索结果</a:t>
            </a:r>
          </a:p>
          <a:p>
            <a:pPr marL="850392" lvl="1" indent="-457200">
              <a:buNone/>
            </a:pPr>
            <a:r>
              <a:rPr lang="en-US" altLang="zh-CN" dirty="0"/>
              <a:t>(3) </a:t>
            </a:r>
            <a:r>
              <a:rPr lang="zh-CN" altLang="en-US" dirty="0"/>
              <a:t>关闭连接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899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773238"/>
            <a:ext cx="8591550" cy="432593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7.2.1  </a:t>
            </a:r>
            <a:r>
              <a:rPr lang="en-US" altLang="zh-CN" dirty="0" err="1">
                <a:solidFill>
                  <a:srgbClr val="FF0000"/>
                </a:solidFill>
              </a:rPr>
              <a:t>JavaBean</a:t>
            </a:r>
            <a:r>
              <a:rPr lang="zh-CN" altLang="en-US" dirty="0">
                <a:solidFill>
                  <a:srgbClr val="FF0000"/>
                </a:solidFill>
              </a:rPr>
              <a:t>的属性</a:t>
            </a: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0000CC"/>
                </a:solidFill>
              </a:rPr>
              <a:t>7.2.2  </a:t>
            </a:r>
            <a:r>
              <a:rPr lang="zh-CN" altLang="en-US" dirty="0">
                <a:solidFill>
                  <a:srgbClr val="0000CC"/>
                </a:solidFill>
              </a:rPr>
              <a:t>访问</a:t>
            </a:r>
            <a:r>
              <a:rPr lang="en-US" altLang="zh-CN" dirty="0">
                <a:solidFill>
                  <a:srgbClr val="0000CC"/>
                </a:solidFill>
              </a:rPr>
              <a:t>Bean</a:t>
            </a:r>
            <a:r>
              <a:rPr lang="zh-CN" altLang="en-US" dirty="0">
                <a:solidFill>
                  <a:srgbClr val="0000CC"/>
                </a:solidFill>
              </a:rPr>
              <a:t>属性</a:t>
            </a:r>
          </a:p>
          <a:p>
            <a:pPr>
              <a:buFontTx/>
              <a:buNone/>
            </a:pPr>
            <a:r>
              <a:rPr lang="en-US" altLang="zh-CN" dirty="0" smtClean="0">
                <a:solidFill>
                  <a:srgbClr val="0000CC"/>
                </a:solidFill>
              </a:rPr>
              <a:t>7.2.3  </a:t>
            </a:r>
            <a:r>
              <a:rPr lang="zh-CN" altLang="en-US" dirty="0">
                <a:solidFill>
                  <a:srgbClr val="0000CC"/>
                </a:solidFill>
              </a:rPr>
              <a:t>设置</a:t>
            </a:r>
            <a:r>
              <a:rPr lang="en-US" altLang="zh-CN" dirty="0">
                <a:solidFill>
                  <a:srgbClr val="0000CC"/>
                </a:solidFill>
              </a:rPr>
              <a:t>Bean</a:t>
            </a:r>
            <a:r>
              <a:rPr lang="zh-CN" altLang="en-US" dirty="0">
                <a:solidFill>
                  <a:srgbClr val="0000CC"/>
                </a:solidFill>
              </a:rPr>
              <a:t>属性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2170-9B0D-43EA-AAC9-6B96F2DE2F5F}" type="datetime2">
              <a:rPr lang="zh-CN" altLang="en-US"/>
              <a:pPr/>
              <a:t>2015年11月23日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D001-89EF-4C28-B279-4A46615D602F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  </a:t>
            </a:r>
            <a:r>
              <a:rPr lang="en-US" altLang="zh-CN" dirty="0" err="1"/>
              <a:t>JavaBean</a:t>
            </a:r>
            <a:r>
              <a:rPr lang="zh-CN" altLang="en-US" dirty="0"/>
              <a:t>的基本用法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 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hlinkClick r:id="rId2" action="ppaction://hlinkfile"/>
              </a:rPr>
              <a:t>executeUpdate</a:t>
            </a:r>
            <a:r>
              <a:rPr lang="en-US" altLang="zh-CN" dirty="0" smtClean="0">
                <a:hlinkClick r:id="rId2" action="ppaction://hlinkfile"/>
              </a:rPr>
              <a:t>(String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en-US" altLang="zh-CN" dirty="0" smtClean="0"/>
              <a:t> </a:t>
            </a:r>
            <a:r>
              <a:rPr lang="zh-CN" altLang="en-US" dirty="0" smtClean="0"/>
              <a:t>执行给定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语句，该语句可能为 </a:t>
            </a:r>
            <a:r>
              <a:rPr lang="en-US" altLang="zh-CN" dirty="0" smtClean="0"/>
              <a:t>INSERT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UPDATE </a:t>
            </a:r>
            <a:r>
              <a:rPr lang="zh-CN" altLang="en-US" dirty="0" smtClean="0"/>
              <a:t>或 </a:t>
            </a:r>
            <a:r>
              <a:rPr lang="en-US" altLang="zh-CN" dirty="0" smtClean="0"/>
              <a:t>DELETE </a:t>
            </a:r>
            <a:r>
              <a:rPr lang="zh-CN" altLang="en-US" dirty="0" smtClean="0"/>
              <a:t>语句，或者不返回任何内容的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语句（如 </a:t>
            </a:r>
            <a:r>
              <a:rPr lang="en-US" altLang="zh-CN" dirty="0" smtClean="0"/>
              <a:t>SQL DDL </a:t>
            </a:r>
            <a:r>
              <a:rPr lang="zh-CN" altLang="en-US" dirty="0" smtClean="0"/>
              <a:t>语句）。  </a:t>
            </a:r>
            <a:endParaRPr lang="en-US" altLang="zh-CN" dirty="0" smtClean="0"/>
          </a:p>
          <a:p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hlinkClick r:id="rId3" action="ppaction://hlinkfile"/>
              </a:rPr>
              <a:t>executeUpdate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 action="ppaction://hlinkfile" tooltip="java.lang 中的类"/>
              </a:rPr>
              <a:t>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autoGeneratedKeys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en-US" altLang="zh-CN" dirty="0" smtClean="0"/>
              <a:t>  </a:t>
            </a:r>
            <a:r>
              <a:rPr lang="zh-CN" altLang="en-US" dirty="0" smtClean="0"/>
              <a:t>执行给定的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语句，并用给定标志通知驱动程序由此 </a:t>
            </a:r>
            <a:r>
              <a:rPr lang="en-US" altLang="zh-CN" dirty="0" smtClean="0"/>
              <a:t>Statement </a:t>
            </a:r>
            <a:r>
              <a:rPr lang="zh-CN" altLang="en-US" dirty="0" smtClean="0"/>
              <a:t>生成的自动生成键是否可用于获取。 </a:t>
            </a:r>
            <a:endParaRPr lang="en-US" altLang="zh-CN" dirty="0" smtClean="0"/>
          </a:p>
          <a:p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hlinkClick r:id="rId3" action="ppaction://hlinkfile"/>
              </a:rPr>
              <a:t>executeUpdate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 action="ppaction://hlinkfile" tooltip="java.lang 中的类"/>
              </a:rPr>
              <a:t>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[] </a:t>
            </a:r>
            <a:r>
              <a:rPr lang="en-US" altLang="zh-CN" dirty="0" err="1" smtClean="0"/>
              <a:t>columnIndexes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en-US" altLang="zh-CN" dirty="0" smtClean="0"/>
              <a:t> </a:t>
            </a:r>
            <a:r>
              <a:rPr lang="zh-CN" altLang="en-US" dirty="0" smtClean="0"/>
              <a:t>执行给定的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语句，并通知驱动程序在给定数组中指示的自动生成的键应该可用于获取。  </a:t>
            </a:r>
            <a:endParaRPr lang="en-US" altLang="zh-CN" dirty="0" smtClean="0"/>
          </a:p>
          <a:p>
            <a:r>
              <a:rPr lang="en-US" altLang="zh-CN" dirty="0" err="1" smtClean="0">
                <a:hlinkClick r:id="rId5" action="ppaction://hlinkfile" tooltip="java.sql 中的接口"/>
              </a:rPr>
              <a:t>ResultSet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hlinkClick r:id="rId3" action="ppaction://hlinkfile"/>
              </a:rPr>
              <a:t>executeQuery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 action="ppaction://hlinkfile" tooltip="java.lang 中的类"/>
              </a:rPr>
              <a:t>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en-US" altLang="zh-CN" dirty="0" smtClean="0"/>
              <a:t> </a:t>
            </a:r>
            <a:r>
              <a:rPr lang="zh-CN" altLang="en-US" dirty="0" smtClean="0"/>
              <a:t>执行给定的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语句，该语句返回单个 </a:t>
            </a:r>
            <a:r>
              <a:rPr lang="en-US" altLang="zh-CN" dirty="0" err="1" smtClean="0"/>
              <a:t>ResultSet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对象。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11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0034" y="500042"/>
            <a:ext cx="8072494" cy="6463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package cumt.ch7;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import java.sql.*;</a:t>
            </a:r>
          </a:p>
          <a:p>
            <a:r>
              <a:rPr lang="en-US" altLang="zh-CN" b="1" dirty="0" smtClean="0"/>
              <a:t>public class InsertDemo1 {</a:t>
            </a:r>
          </a:p>
          <a:p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DBDRIVER=“</a:t>
            </a:r>
            <a:r>
              <a:rPr lang="en-US" altLang="zh-CN" b="1" i="1" dirty="0" err="1" smtClean="0"/>
              <a:t>org.gjt.mm.mysql.Driver</a:t>
            </a:r>
            <a:r>
              <a:rPr lang="en-US" altLang="zh-CN" b="1" i="1" dirty="0" smtClean="0"/>
              <a:t>”;  //</a:t>
            </a:r>
            <a:r>
              <a:rPr lang="zh-CN" altLang="en-US" b="1" i="1" dirty="0" smtClean="0"/>
              <a:t>定义数据库驱动程序</a:t>
            </a:r>
            <a:endParaRPr lang="en-US" altLang="zh-CN" b="1" i="1" dirty="0" smtClean="0"/>
          </a:p>
          <a:p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DBURL=“</a:t>
            </a:r>
            <a:r>
              <a:rPr lang="en-US" altLang="zh-CN" b="1" i="1" dirty="0" err="1" smtClean="0"/>
              <a:t>jdbc:mysql</a:t>
            </a:r>
            <a:r>
              <a:rPr lang="en-US" altLang="zh-CN" b="1" i="1" dirty="0" smtClean="0"/>
              <a:t>://localhost:3306/test1”; </a:t>
            </a:r>
            <a:r>
              <a:rPr lang="en-US" altLang="zh-CN" b="1" i="1" dirty="0" smtClean="0">
                <a:solidFill>
                  <a:srgbClr val="FF0000"/>
                </a:solidFill>
              </a:rPr>
              <a:t>//</a:t>
            </a:r>
            <a:r>
              <a:rPr lang="zh-CN" altLang="en-US" b="1" i="1" dirty="0" smtClean="0">
                <a:solidFill>
                  <a:srgbClr val="FF0000"/>
                </a:solidFill>
              </a:rPr>
              <a:t>定义数据库</a:t>
            </a:r>
            <a:r>
              <a:rPr lang="en-US" altLang="zh-CN" b="1" i="1" dirty="0" smtClean="0">
                <a:solidFill>
                  <a:srgbClr val="FF0000"/>
                </a:solidFill>
              </a:rPr>
              <a:t>URL</a:t>
            </a:r>
          </a:p>
          <a:p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DBUSER=“root”;</a:t>
            </a:r>
            <a:r>
              <a:rPr lang="en-US" altLang="zh-CN" b="1" i="1" dirty="0" smtClean="0">
                <a:solidFill>
                  <a:srgbClr val="FF0000"/>
                </a:solidFill>
              </a:rPr>
              <a:t>    //</a:t>
            </a:r>
            <a:r>
              <a:rPr lang="zh-CN" altLang="en-US" b="1" i="1" dirty="0" smtClean="0">
                <a:solidFill>
                  <a:srgbClr val="FF0000"/>
                </a:solidFill>
              </a:rPr>
              <a:t>定义数据库用户名</a:t>
            </a:r>
            <a:endParaRPr lang="en-US" altLang="zh-CN" b="1" i="1" dirty="0" smtClean="0"/>
          </a:p>
          <a:p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DBPASS=“</a:t>
            </a:r>
            <a:r>
              <a:rPr lang="en-US" altLang="zh-CN" b="1" i="1" dirty="0" err="1" smtClean="0"/>
              <a:t>mysqladmin</a:t>
            </a:r>
            <a:r>
              <a:rPr lang="en-US" altLang="zh-CN" b="1" i="1" dirty="0" smtClean="0"/>
              <a:t>”; </a:t>
            </a:r>
            <a:r>
              <a:rPr lang="en-US" altLang="zh-CN" b="1" i="1" dirty="0" smtClean="0">
                <a:solidFill>
                  <a:srgbClr val="FF0000"/>
                </a:solidFill>
              </a:rPr>
              <a:t>//</a:t>
            </a:r>
            <a:r>
              <a:rPr lang="zh-CN" altLang="en-US" b="1" i="1" dirty="0" smtClean="0">
                <a:solidFill>
                  <a:srgbClr val="FF0000"/>
                </a:solidFill>
              </a:rPr>
              <a:t>定义数据库密码</a:t>
            </a:r>
            <a:endParaRPr lang="en-US" altLang="zh-CN" b="1" i="1" dirty="0" smtClean="0"/>
          </a:p>
          <a:p>
            <a:r>
              <a:rPr lang="en-US" altLang="zh-CN" b="1" dirty="0" smtClean="0"/>
              <a:t>public static void main(String[] </a:t>
            </a:r>
            <a:r>
              <a:rPr lang="en-US" altLang="zh-CN" b="1" dirty="0" err="1" smtClean="0"/>
              <a:t>args</a:t>
            </a:r>
            <a:r>
              <a:rPr lang="en-US" altLang="zh-CN" b="1" dirty="0" smtClean="0"/>
              <a:t>) throws Exception{</a:t>
            </a:r>
          </a:p>
          <a:p>
            <a:pPr lvl="1"/>
            <a:r>
              <a:rPr lang="en-US" altLang="zh-CN" dirty="0" smtClean="0"/>
              <a:t>Connection </a:t>
            </a:r>
            <a:r>
              <a:rPr lang="en-US" altLang="zh-CN" dirty="0" err="1" smtClean="0"/>
              <a:t>conn</a:t>
            </a:r>
            <a:r>
              <a:rPr lang="en-US" altLang="zh-CN" dirty="0" smtClean="0"/>
              <a:t>=</a:t>
            </a:r>
            <a:r>
              <a:rPr lang="en-US" altLang="zh-CN" b="1" dirty="0" smtClean="0"/>
              <a:t>null; 	</a:t>
            </a:r>
            <a:r>
              <a:rPr lang="en-US" altLang="zh-CN" b="1" i="1" dirty="0" smtClean="0">
                <a:solidFill>
                  <a:srgbClr val="FF0000"/>
                </a:solidFill>
              </a:rPr>
              <a:t>//</a:t>
            </a:r>
            <a:r>
              <a:rPr lang="zh-CN" altLang="en-US" b="1" i="1" dirty="0" smtClean="0">
                <a:solidFill>
                  <a:srgbClr val="FF0000"/>
                </a:solidFill>
              </a:rPr>
              <a:t>定义数据库连接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Statement stmt=</a:t>
            </a:r>
            <a:r>
              <a:rPr lang="en-US" altLang="zh-CN" b="1" dirty="0" smtClean="0"/>
              <a:t>null;     </a:t>
            </a:r>
          </a:p>
          <a:p>
            <a:r>
              <a:rPr lang="en-US" altLang="zh-CN" dirty="0" smtClean="0"/>
              <a:t>String 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="insert into student(</a:t>
            </a:r>
            <a:r>
              <a:rPr lang="en-US" altLang="zh-CN" dirty="0" err="1" smtClean="0"/>
              <a:t>sno,sname,sage,ssex,sclass</a:t>
            </a:r>
            <a:r>
              <a:rPr lang="en-US" altLang="zh-CN" dirty="0" smtClean="0"/>
              <a:t>)" +</a:t>
            </a:r>
          </a:p>
          <a:p>
            <a:r>
              <a:rPr lang="en-US" altLang="zh-CN" dirty="0" smtClean="0"/>
              <a:t>" values('201002','</a:t>
            </a:r>
            <a:r>
              <a:rPr lang="zh-CN" altLang="en-US" dirty="0" smtClean="0"/>
              <a:t>周二</a:t>
            </a:r>
            <a:r>
              <a:rPr lang="en-US" altLang="zh-CN" dirty="0" smtClean="0"/>
              <a:t>','22','</a:t>
            </a:r>
            <a:r>
              <a:rPr lang="zh-CN" altLang="en-US" dirty="0" smtClean="0"/>
              <a:t>女</a:t>
            </a:r>
            <a:r>
              <a:rPr lang="en-US" altLang="zh-CN" dirty="0" smtClean="0"/>
              <a:t>','</a:t>
            </a:r>
            <a:r>
              <a:rPr lang="zh-CN" altLang="en-US" dirty="0" smtClean="0"/>
              <a:t>计科一班</a:t>
            </a:r>
            <a:r>
              <a:rPr lang="en-US" altLang="zh-CN" dirty="0" smtClean="0"/>
              <a:t>')"; 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Class.</a:t>
            </a:r>
            <a:r>
              <a:rPr lang="en-US" altLang="zh-CN" i="1" dirty="0" err="1" smtClean="0">
                <a:solidFill>
                  <a:srgbClr val="FF0000"/>
                </a:solidFill>
              </a:rPr>
              <a:t>forName</a:t>
            </a:r>
            <a:r>
              <a:rPr lang="en-US" altLang="zh-CN" i="1" dirty="0" smtClean="0">
                <a:solidFill>
                  <a:srgbClr val="FF0000"/>
                </a:solidFill>
              </a:rPr>
              <a:t>(DBDRIVER);</a:t>
            </a: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conn</a:t>
            </a:r>
            <a:r>
              <a:rPr lang="en-US" altLang="zh-CN" dirty="0" smtClean="0">
                <a:solidFill>
                  <a:srgbClr val="FF0000"/>
                </a:solidFill>
              </a:rPr>
              <a:t>=</a:t>
            </a:r>
            <a:r>
              <a:rPr lang="en-US" altLang="zh-CN" dirty="0" err="1" smtClean="0">
                <a:solidFill>
                  <a:srgbClr val="FF0000"/>
                </a:solidFill>
              </a:rPr>
              <a:t>DriverManager.</a:t>
            </a:r>
            <a:r>
              <a:rPr lang="en-US" altLang="zh-CN" i="1" dirty="0" err="1" smtClean="0">
                <a:solidFill>
                  <a:srgbClr val="FF0000"/>
                </a:solidFill>
              </a:rPr>
              <a:t>getConnection</a:t>
            </a:r>
            <a:r>
              <a:rPr lang="en-US" altLang="zh-CN" i="1" dirty="0" smtClean="0">
                <a:solidFill>
                  <a:srgbClr val="FF0000"/>
                </a:solidFill>
              </a:rPr>
              <a:t>(DBURL,DBUSER,DBPASS);</a:t>
            </a:r>
          </a:p>
          <a:p>
            <a:pPr lvl="1"/>
            <a:r>
              <a:rPr lang="en-US" altLang="zh-CN" dirty="0" smtClean="0"/>
              <a:t>stmt=</a:t>
            </a:r>
            <a:r>
              <a:rPr lang="en-US" altLang="zh-CN" dirty="0" err="1" smtClean="0"/>
              <a:t>conn.createStatement</a:t>
            </a:r>
            <a:r>
              <a:rPr lang="en-US" altLang="zh-CN" dirty="0" smtClean="0"/>
              <a:t>();</a:t>
            </a:r>
          </a:p>
          <a:p>
            <a:pPr lvl="1"/>
            <a:r>
              <a:rPr lang="en-US" altLang="zh-CN" dirty="0" err="1" smtClean="0"/>
              <a:t>stmt.executeUpdate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);</a:t>
            </a:r>
          </a:p>
          <a:p>
            <a:pPr lvl="1"/>
            <a:r>
              <a:rPr lang="en-US" altLang="zh-CN" dirty="0" err="1" smtClean="0"/>
              <a:t>stmt.close</a:t>
            </a:r>
            <a:r>
              <a:rPr lang="en-US" altLang="zh-CN" dirty="0" smtClean="0"/>
              <a:t>();</a:t>
            </a:r>
          </a:p>
          <a:p>
            <a:pPr lvl="1"/>
            <a:r>
              <a:rPr lang="en-US" altLang="zh-CN" dirty="0" err="1" smtClean="0"/>
              <a:t>conn.close</a:t>
            </a:r>
            <a:r>
              <a:rPr lang="en-US" altLang="zh-CN" dirty="0" smtClean="0"/>
              <a:t>();</a:t>
            </a:r>
          </a:p>
          <a:p>
            <a:r>
              <a:rPr lang="en-US" altLang="zh-CN" dirty="0" smtClean="0"/>
              <a:t>}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854591" y="0"/>
            <a:ext cx="22894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InsertDemo01.java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50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如果上面的程序是将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语句固定好了，如果现在希望具体的内容是一个变量，则可以将代码修改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0034" y="500042"/>
            <a:ext cx="8072494" cy="63401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package cumt.ch7;</a:t>
            </a:r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import java.sql.*;</a:t>
            </a:r>
          </a:p>
          <a:p>
            <a:r>
              <a:rPr lang="en-US" altLang="zh-CN" sz="1400" dirty="0" smtClean="0"/>
              <a:t>public class InsertDemo2 {</a:t>
            </a:r>
          </a:p>
          <a:p>
            <a:r>
              <a:rPr lang="en-US" altLang="zh-CN" sz="1400" dirty="0" smtClean="0"/>
              <a:t>public static final String </a:t>
            </a:r>
            <a:r>
              <a:rPr lang="en-US" altLang="zh-CN" sz="1400" i="1" dirty="0" smtClean="0"/>
              <a:t>DBDRIVER=“</a:t>
            </a:r>
            <a:r>
              <a:rPr lang="en-US" altLang="zh-CN" sz="1400" i="1" dirty="0" err="1" smtClean="0"/>
              <a:t>org.gjt.mm.mysql.Driver</a:t>
            </a:r>
            <a:r>
              <a:rPr lang="en-US" altLang="zh-CN" sz="1400" i="1" dirty="0" smtClean="0"/>
              <a:t>”;//</a:t>
            </a:r>
            <a:r>
              <a:rPr lang="zh-CN" altLang="en-US" sz="1400" dirty="0" smtClean="0"/>
              <a:t>定义驱动程序</a:t>
            </a:r>
            <a:endParaRPr lang="en-US" altLang="zh-CN" sz="1400" dirty="0" smtClean="0"/>
          </a:p>
          <a:p>
            <a:r>
              <a:rPr lang="en-US" altLang="zh-CN" sz="1400" dirty="0" smtClean="0"/>
              <a:t>// </a:t>
            </a:r>
            <a:r>
              <a:rPr lang="zh-CN" altLang="en-US" sz="1400" dirty="0" smtClean="0"/>
              <a:t>定义</a:t>
            </a:r>
            <a:r>
              <a:rPr lang="en-US" altLang="zh-CN" sz="1400" dirty="0" err="1" smtClean="0"/>
              <a:t>MySQL</a:t>
            </a:r>
            <a:r>
              <a:rPr lang="zh-CN" altLang="en-US" sz="1400" dirty="0" smtClean="0"/>
              <a:t>数据库的连接地址</a:t>
            </a:r>
            <a:endParaRPr lang="en-US" altLang="zh-CN" sz="1400" dirty="0" smtClean="0"/>
          </a:p>
          <a:p>
            <a:r>
              <a:rPr lang="en-US" altLang="zh-CN" sz="1400" dirty="0" smtClean="0"/>
              <a:t>public static final String </a:t>
            </a:r>
            <a:r>
              <a:rPr lang="en-US" altLang="zh-CN" sz="1400" i="1" dirty="0" smtClean="0"/>
              <a:t>DBURL="</a:t>
            </a:r>
            <a:r>
              <a:rPr lang="en-US" altLang="zh-CN" sz="1400" i="1" dirty="0" err="1" smtClean="0"/>
              <a:t>jdbc:mysql</a:t>
            </a:r>
            <a:r>
              <a:rPr lang="en-US" altLang="zh-CN" sz="1400" i="1" dirty="0" smtClean="0"/>
              <a:t>://localhost:3306/test";</a:t>
            </a:r>
          </a:p>
          <a:p>
            <a:r>
              <a:rPr lang="en-US" altLang="zh-CN" sz="1400" dirty="0" smtClean="0"/>
              <a:t>// </a:t>
            </a:r>
            <a:r>
              <a:rPr lang="en-US" altLang="zh-CN" sz="1400" dirty="0" err="1" smtClean="0"/>
              <a:t>MySQL</a:t>
            </a:r>
            <a:r>
              <a:rPr lang="zh-CN" altLang="en-US" sz="1400" dirty="0" smtClean="0"/>
              <a:t>数据库的连接用户名</a:t>
            </a:r>
            <a:endParaRPr lang="en-US" altLang="zh-CN" sz="1400" i="1" dirty="0" smtClean="0"/>
          </a:p>
          <a:p>
            <a:r>
              <a:rPr lang="en-US" altLang="zh-CN" sz="1400" dirty="0" smtClean="0"/>
              <a:t>public static final String </a:t>
            </a:r>
            <a:r>
              <a:rPr lang="en-US" altLang="zh-CN" sz="1400" i="1" dirty="0" smtClean="0"/>
              <a:t>DBUSER="root";</a:t>
            </a:r>
          </a:p>
          <a:p>
            <a:r>
              <a:rPr lang="en-US" altLang="zh-CN" sz="1400" dirty="0" smtClean="0"/>
              <a:t>// </a:t>
            </a:r>
            <a:r>
              <a:rPr lang="en-US" altLang="zh-CN" sz="1400" dirty="0" err="1" smtClean="0"/>
              <a:t>MySQL</a:t>
            </a:r>
            <a:r>
              <a:rPr lang="zh-CN" altLang="en-US" sz="1400" dirty="0" smtClean="0"/>
              <a:t>数据库的连接密码</a:t>
            </a:r>
            <a:endParaRPr lang="en-US" altLang="zh-CN" sz="1400" i="1" dirty="0" smtClean="0"/>
          </a:p>
          <a:p>
            <a:pPr marL="444500"/>
            <a:r>
              <a:rPr lang="en-US" altLang="zh-CN" sz="1400" dirty="0" smtClean="0"/>
              <a:t>public static final String </a:t>
            </a:r>
            <a:r>
              <a:rPr lang="en-US" altLang="zh-CN" sz="1400" i="1" dirty="0" smtClean="0"/>
              <a:t>DBPASS="</a:t>
            </a:r>
            <a:r>
              <a:rPr lang="en-US" altLang="zh-CN" sz="1400" i="1" dirty="0" err="1" smtClean="0"/>
              <a:t>mysqladmin</a:t>
            </a:r>
            <a:r>
              <a:rPr lang="en-US" altLang="zh-CN" sz="1400" i="1" dirty="0" smtClean="0"/>
              <a:t>";</a:t>
            </a:r>
          </a:p>
          <a:p>
            <a:pPr marL="444500"/>
            <a:r>
              <a:rPr lang="en-US" altLang="zh-CN" sz="1400" dirty="0" smtClean="0"/>
              <a:t>public static void main(String[] </a:t>
            </a:r>
            <a:r>
              <a:rPr lang="en-US" altLang="zh-CN" sz="1400" dirty="0" err="1" smtClean="0"/>
              <a:t>args</a:t>
            </a:r>
            <a:r>
              <a:rPr lang="en-US" altLang="zh-CN" sz="1400" dirty="0" smtClean="0"/>
              <a:t>) throws Exception{</a:t>
            </a:r>
          </a:p>
          <a:p>
            <a:pPr marL="444500"/>
            <a:r>
              <a:rPr lang="en-US" altLang="zh-CN" sz="1400" dirty="0" smtClean="0"/>
              <a:t>Connection </a:t>
            </a:r>
            <a:r>
              <a:rPr lang="en-US" altLang="zh-CN" sz="1400" dirty="0" err="1" smtClean="0"/>
              <a:t>conn</a:t>
            </a:r>
            <a:r>
              <a:rPr lang="en-US" altLang="zh-CN" sz="1400" dirty="0" smtClean="0"/>
              <a:t>=</a:t>
            </a:r>
            <a:r>
              <a:rPr lang="en-US" altLang="zh-CN" sz="1400" b="1" dirty="0" smtClean="0"/>
              <a:t>null;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数据库连接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smtClean="0"/>
              <a:t>Statement stmt=</a:t>
            </a:r>
            <a:r>
              <a:rPr lang="en-US" altLang="zh-CN" sz="1400" b="1" dirty="0" smtClean="0"/>
              <a:t>null;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数据库操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sno</a:t>
            </a:r>
            <a:r>
              <a:rPr lang="en-US" altLang="zh-CN" sz="1400" dirty="0" smtClean="0"/>
              <a:t>="201003";        //</a:t>
            </a:r>
            <a:r>
              <a:rPr lang="zh-CN" altLang="en-US" sz="1400" dirty="0" smtClean="0"/>
              <a:t>设置学号</a:t>
            </a: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sname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王一</a:t>
            </a:r>
            <a:r>
              <a:rPr lang="en-US" altLang="zh-CN" sz="1400" dirty="0" smtClean="0"/>
              <a:t>";      //</a:t>
            </a:r>
            <a:r>
              <a:rPr lang="zh-CN" altLang="en-US" sz="1400" dirty="0" smtClean="0"/>
              <a:t>设置姓名</a:t>
            </a:r>
          </a:p>
          <a:p>
            <a:pPr marL="444500"/>
            <a:r>
              <a:rPr lang="en-US" altLang="zh-CN" sz="1400" b="1" dirty="0" err="1" smtClean="0"/>
              <a:t>int</a:t>
            </a:r>
            <a:r>
              <a:rPr lang="en-US" altLang="zh-CN" sz="1400" b="1" dirty="0" smtClean="0"/>
              <a:t> sage=22;             //</a:t>
            </a:r>
            <a:r>
              <a:rPr lang="zh-CN" altLang="en-US" sz="1400" b="1" dirty="0" smtClean="0"/>
              <a:t>设置年龄</a:t>
            </a: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ssex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女</a:t>
            </a:r>
            <a:r>
              <a:rPr lang="en-US" altLang="zh-CN" sz="1400" dirty="0" smtClean="0"/>
              <a:t>";             //</a:t>
            </a:r>
            <a:r>
              <a:rPr lang="zh-CN" altLang="en-US" sz="1400" dirty="0" smtClean="0"/>
              <a:t>设置性别</a:t>
            </a: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sclass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计科二班</a:t>
            </a:r>
            <a:r>
              <a:rPr lang="en-US" altLang="zh-CN" sz="1400" dirty="0" smtClean="0"/>
              <a:t>";         //</a:t>
            </a:r>
            <a:r>
              <a:rPr lang="zh-CN" altLang="en-US" sz="1400" dirty="0" smtClean="0"/>
              <a:t>设置班级</a:t>
            </a:r>
          </a:p>
          <a:p>
            <a:pPr marL="444500"/>
            <a:r>
              <a:rPr lang="en-US" altLang="zh-CN" sz="1400" dirty="0" smtClean="0"/>
              <a:t>String </a:t>
            </a:r>
            <a:r>
              <a:rPr lang="en-US" altLang="zh-CN" sz="1400" dirty="0" err="1" smtClean="0"/>
              <a:t>sql</a:t>
            </a:r>
            <a:r>
              <a:rPr lang="en-US" altLang="zh-CN" sz="1400" dirty="0" smtClean="0"/>
              <a:t>="insert into student(</a:t>
            </a:r>
            <a:r>
              <a:rPr lang="en-US" altLang="zh-CN" sz="1400" dirty="0" err="1" smtClean="0"/>
              <a:t>sno,sname,sage,ssex,sclass</a:t>
            </a:r>
            <a:r>
              <a:rPr lang="en-US" altLang="zh-CN" sz="1400" dirty="0" smtClean="0"/>
              <a:t>)" +</a:t>
            </a:r>
          </a:p>
          <a:p>
            <a:pPr marL="444500"/>
            <a:r>
              <a:rPr lang="en-US" altLang="zh-CN" sz="1400" dirty="0" smtClean="0"/>
              <a:t>" values('"+</a:t>
            </a:r>
            <a:r>
              <a:rPr lang="en-US" altLang="zh-CN" sz="1400" dirty="0" err="1" smtClean="0"/>
              <a:t>sno</a:t>
            </a:r>
            <a:r>
              <a:rPr lang="en-US" altLang="zh-CN" sz="1400" dirty="0" smtClean="0"/>
              <a:t>+"','"+</a:t>
            </a:r>
            <a:r>
              <a:rPr lang="en-US" altLang="zh-CN" sz="1400" dirty="0" err="1" smtClean="0"/>
              <a:t>sname</a:t>
            </a:r>
            <a:r>
              <a:rPr lang="en-US" altLang="zh-CN" sz="1400" dirty="0" smtClean="0"/>
              <a:t>+"','"+sage+"','"+</a:t>
            </a:r>
            <a:r>
              <a:rPr lang="en-US" altLang="zh-CN" sz="1400" dirty="0" err="1" smtClean="0"/>
              <a:t>ssex</a:t>
            </a:r>
            <a:r>
              <a:rPr lang="en-US" altLang="zh-CN" sz="1400" dirty="0" smtClean="0"/>
              <a:t>+"','"+</a:t>
            </a:r>
            <a:r>
              <a:rPr lang="en-US" altLang="zh-CN" sz="1400" dirty="0" err="1" smtClean="0"/>
              <a:t>sclass</a:t>
            </a:r>
            <a:r>
              <a:rPr lang="en-US" altLang="zh-CN" sz="1400" dirty="0" smtClean="0"/>
              <a:t>+"')"; </a:t>
            </a:r>
            <a:r>
              <a:rPr lang="en-US" altLang="zh-CN" sz="1400" dirty="0" err="1" smtClean="0"/>
              <a:t>Class.</a:t>
            </a:r>
            <a:r>
              <a:rPr lang="en-US" altLang="zh-CN" sz="1400" i="1" dirty="0" err="1" smtClean="0"/>
              <a:t>forName</a:t>
            </a:r>
            <a:r>
              <a:rPr lang="en-US" altLang="zh-CN" sz="1400" i="1" dirty="0" smtClean="0"/>
              <a:t>(DBDRIVER);         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加载驱动程序</a:t>
            </a:r>
            <a:endParaRPr lang="en-US" altLang="zh-CN" sz="1400" i="1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err="1" smtClean="0"/>
              <a:t>conn</a:t>
            </a:r>
            <a:r>
              <a:rPr lang="en-US" altLang="zh-CN" sz="1400" dirty="0" smtClean="0"/>
              <a:t>=</a:t>
            </a:r>
            <a:r>
              <a:rPr lang="en-US" altLang="zh-CN" sz="1400" dirty="0" err="1" smtClean="0"/>
              <a:t>DriverManager.</a:t>
            </a:r>
            <a:r>
              <a:rPr lang="en-US" altLang="zh-CN" sz="1400" i="1" dirty="0" err="1" smtClean="0"/>
              <a:t>getConnection</a:t>
            </a:r>
            <a:r>
              <a:rPr lang="en-US" altLang="zh-CN" sz="1400" i="1" dirty="0" smtClean="0"/>
              <a:t>(DBURL,DBUSER,DBPASS);</a:t>
            </a:r>
          </a:p>
          <a:p>
            <a:pPr marL="444500"/>
            <a:r>
              <a:rPr lang="en-US" altLang="zh-CN" sz="1400" dirty="0" smtClean="0"/>
              <a:t>stmt=</a:t>
            </a:r>
            <a:r>
              <a:rPr lang="en-US" altLang="zh-CN" sz="1400" dirty="0" err="1" smtClean="0"/>
              <a:t>conn.createStatement</a:t>
            </a:r>
            <a:r>
              <a:rPr lang="en-US" altLang="zh-CN" sz="1400" dirty="0" smtClean="0"/>
              <a:t>();   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 // </a:t>
            </a:r>
            <a:r>
              <a:rPr lang="zh-CN" altLang="en-US" sz="1400" dirty="0" smtClean="0">
                <a:solidFill>
                  <a:srgbClr val="FF0000"/>
                </a:solidFill>
              </a:rPr>
              <a:t>实例化</a:t>
            </a:r>
            <a:r>
              <a:rPr lang="en-US" altLang="zh-CN" sz="1400" dirty="0" smtClean="0">
                <a:solidFill>
                  <a:srgbClr val="FF0000"/>
                </a:solidFill>
              </a:rPr>
              <a:t>Statement</a:t>
            </a:r>
            <a:r>
              <a:rPr lang="zh-CN" altLang="en-US" sz="1400" dirty="0" smtClean="0">
                <a:solidFill>
                  <a:srgbClr val="FF0000"/>
                </a:solidFill>
              </a:rPr>
              <a:t>对象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err="1" smtClean="0"/>
              <a:t>stmt.executeUpdate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sql</a:t>
            </a:r>
            <a:r>
              <a:rPr lang="en-US" altLang="zh-CN" sz="1400" dirty="0" smtClean="0"/>
              <a:t>);              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执行数据库更新操作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err="1" smtClean="0"/>
              <a:t>stmt.close</a:t>
            </a:r>
            <a:r>
              <a:rPr lang="en-US" altLang="zh-CN" sz="1400" dirty="0" smtClean="0"/>
              <a:t>();                                     </a:t>
            </a:r>
            <a:r>
              <a:rPr lang="en-US" altLang="zh-CN" sz="1400" dirty="0" smtClean="0">
                <a:solidFill>
                  <a:srgbClr val="FF0000"/>
                </a:solidFill>
              </a:rPr>
              <a:t>// </a:t>
            </a:r>
            <a:r>
              <a:rPr lang="zh-CN" altLang="en-US" sz="1400" dirty="0" smtClean="0">
                <a:solidFill>
                  <a:srgbClr val="FF0000"/>
                </a:solidFill>
              </a:rPr>
              <a:t>关闭操作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444500"/>
            <a:r>
              <a:rPr lang="en-US" altLang="zh-CN" sz="1400" dirty="0" err="1" smtClean="0"/>
              <a:t>conn.close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}</a:t>
            </a:r>
          </a:p>
          <a:p>
            <a:endParaRPr lang="zh-CN" altLang="en-US" sz="1400" dirty="0" smtClean="0"/>
          </a:p>
          <a:p>
            <a:r>
              <a:rPr lang="en-US" altLang="zh-CN" sz="1400" dirty="0" smtClean="0"/>
              <a:t>}</a:t>
            </a: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6854591" y="0"/>
            <a:ext cx="22894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InsertDemo02.java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SQL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语句可以将数据库的全部结果查询出来，在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的操作中数据库的所有查询记录将使用</a:t>
            </a:r>
            <a:r>
              <a:rPr lang="en-US" altLang="zh-CN" dirty="0" err="1" smtClean="0"/>
              <a:t>ResultSet</a:t>
            </a:r>
            <a:r>
              <a:rPr lang="zh-CN" altLang="en-US" dirty="0" smtClean="0"/>
              <a:t>进行接收，并使用</a:t>
            </a:r>
            <a:r>
              <a:rPr lang="en-US" altLang="zh-CN" dirty="0" err="1" smtClean="0"/>
              <a:t>ResultSet</a:t>
            </a:r>
            <a:r>
              <a:rPr lang="zh-CN" altLang="en-US" dirty="0" smtClean="0"/>
              <a:t>显示内容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ResultSet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12518" t="36119" r="19916" b="25241"/>
          <a:stretch>
            <a:fillRect/>
          </a:stretch>
        </p:blipFill>
        <p:spPr bwMode="auto">
          <a:xfrm>
            <a:off x="539552" y="3717032"/>
            <a:ext cx="693938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587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38050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err="1" smtClean="0">
                <a:hlinkClick r:id="rId2" action="ppaction://hlinkfile" tooltip="java.sql 中的接口"/>
              </a:rPr>
              <a:t>ResultSet</a:t>
            </a:r>
            <a:r>
              <a:rPr lang="en-US" altLang="zh-CN" sz="2000" dirty="0" smtClean="0"/>
              <a:t> </a:t>
            </a:r>
            <a:r>
              <a:rPr lang="en-US" altLang="zh-CN" sz="2000" b="1" dirty="0" err="1" smtClean="0"/>
              <a:t>executeQuery</a:t>
            </a:r>
            <a:r>
              <a:rPr lang="en-US" altLang="zh-CN" sz="2000" dirty="0" smtClean="0"/>
              <a:t>(</a:t>
            </a:r>
            <a:r>
              <a:rPr lang="en-US" altLang="zh-CN" sz="2000" dirty="0" smtClean="0">
                <a:hlinkClick r:id="rId3" action="ppaction://hlinkfile" tooltip="java.lang 中的类"/>
              </a:rPr>
              <a:t>String</a:t>
            </a:r>
            <a:r>
              <a:rPr lang="en-US" altLang="zh-CN" sz="2000" dirty="0" smtClean="0"/>
              <a:t> 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) throws </a:t>
            </a:r>
            <a:r>
              <a:rPr lang="en-US" altLang="zh-CN" sz="2000" dirty="0" err="1" smtClean="0">
                <a:hlinkClick r:id="rId4" action="ppaction://hlinkfile" tooltip="java.sql 中的类"/>
              </a:rPr>
              <a:t>SQLException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执行给定的 </a:t>
            </a:r>
            <a:r>
              <a:rPr lang="en-US" altLang="zh-CN" sz="2000" dirty="0" smtClean="0"/>
              <a:t>SQL </a:t>
            </a:r>
            <a:r>
              <a:rPr lang="zh-CN" altLang="en-US" sz="2000" dirty="0" smtClean="0"/>
              <a:t>语句，该语句返回单个 </a:t>
            </a:r>
            <a:r>
              <a:rPr lang="en-US" altLang="zh-CN" sz="2000" dirty="0" err="1" smtClean="0"/>
              <a:t>ResultSet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对象。 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 smtClean="0"/>
              <a:t>参数：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 - </a:t>
            </a:r>
            <a:r>
              <a:rPr lang="zh-CN" altLang="en-US" sz="2000" dirty="0" smtClean="0"/>
              <a:t>要发送给数据库的 </a:t>
            </a:r>
            <a:r>
              <a:rPr lang="en-US" altLang="zh-CN" sz="2000" dirty="0" smtClean="0"/>
              <a:t>SQL </a:t>
            </a:r>
            <a:r>
              <a:rPr lang="zh-CN" altLang="en-US" sz="2000" dirty="0" smtClean="0"/>
              <a:t>语句，通常为静态 </a:t>
            </a:r>
            <a:r>
              <a:rPr lang="en-US" altLang="zh-CN" sz="2000" dirty="0" smtClean="0"/>
              <a:t>SQL SELECT </a:t>
            </a:r>
            <a:r>
              <a:rPr lang="zh-CN" altLang="en-US" sz="2000" dirty="0" smtClean="0"/>
              <a:t>语句 </a:t>
            </a:r>
            <a:r>
              <a:rPr lang="zh-CN" altLang="en-US" sz="2000" b="1" dirty="0" smtClean="0"/>
              <a:t>返回：</a:t>
            </a:r>
            <a:r>
              <a:rPr lang="zh-CN" altLang="en-US" sz="2000" dirty="0" smtClean="0"/>
              <a:t> 包含给定查询所生成数据的 </a:t>
            </a:r>
            <a:r>
              <a:rPr lang="en-US" altLang="zh-CN" sz="2000" dirty="0" err="1" smtClean="0"/>
              <a:t>ResultSet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对象；永远不能为 </a:t>
            </a:r>
            <a:r>
              <a:rPr lang="en-US" altLang="zh-CN" sz="2000" dirty="0" smtClean="0"/>
              <a:t>null 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 smtClean="0"/>
              <a:t>抛出：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>
                <a:hlinkClick r:id="rId4" action="ppaction://hlinkfile" tooltip="java.sql 中的类"/>
              </a:rPr>
              <a:t>SQLException</a:t>
            </a:r>
            <a:r>
              <a:rPr lang="en-US" altLang="zh-CN" sz="2000" dirty="0" smtClean="0"/>
              <a:t> - </a:t>
            </a:r>
            <a:r>
              <a:rPr lang="zh-CN" altLang="en-US" sz="2000" dirty="0" smtClean="0"/>
              <a:t>如果发生数据库访问错误，在已关闭的 </a:t>
            </a:r>
            <a:r>
              <a:rPr lang="en-US" altLang="zh-CN" sz="2000" dirty="0" smtClean="0"/>
              <a:t>Statement </a:t>
            </a:r>
            <a:r>
              <a:rPr lang="zh-CN" altLang="en-US" sz="2000" dirty="0" smtClean="0"/>
              <a:t>上调用此方法，或者给定 </a:t>
            </a:r>
            <a:r>
              <a:rPr lang="en-US" altLang="zh-CN" sz="2000" dirty="0" smtClean="0"/>
              <a:t>SQL </a:t>
            </a:r>
            <a:r>
              <a:rPr lang="zh-CN" altLang="en-US" sz="2000" dirty="0" smtClean="0"/>
              <a:t>语句生成单个 </a:t>
            </a:r>
            <a:r>
              <a:rPr lang="en-US" altLang="zh-CN" sz="2000" dirty="0" err="1" smtClean="0"/>
              <a:t>ResultSet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对象之外的任何其他内容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322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boolean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next</a:t>
            </a:r>
            <a:r>
              <a:rPr lang="en-US" altLang="zh-CN" dirty="0" smtClean="0"/>
              <a:t>( ) throws </a:t>
            </a:r>
            <a:r>
              <a:rPr lang="en-US" altLang="zh-CN" dirty="0" err="1" smtClean="0">
                <a:hlinkClick r:id="rId2" action="ppaction://hlinkfile" tooltip="java.sql 中的类"/>
              </a:rPr>
              <a:t>SQLException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将光标从当前位置向前移一行。</a:t>
            </a:r>
          </a:p>
          <a:p>
            <a:r>
              <a:rPr lang="zh-CN" altLang="en-US" b="1" dirty="0" smtClean="0"/>
              <a:t>返回：</a:t>
            </a:r>
            <a:r>
              <a:rPr lang="zh-CN" altLang="en-US" dirty="0" smtClean="0"/>
              <a:t> 如果新的当前行有效，则返回 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；如果不存在下一行，则返回 </a:t>
            </a:r>
            <a:r>
              <a:rPr lang="en-US" altLang="zh-CN" dirty="0" smtClean="0"/>
              <a:t>false</a:t>
            </a:r>
          </a:p>
          <a:p>
            <a:r>
              <a:rPr lang="en-US" altLang="zh-CN" dirty="0" smtClean="0"/>
              <a:t> </a:t>
            </a:r>
            <a:r>
              <a:rPr lang="zh-CN" altLang="en-US" b="1" dirty="0" smtClean="0"/>
              <a:t>抛出：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hlinkClick r:id="rId2" action="ppaction://hlinkfile" tooltip="java.sql 中的类"/>
              </a:rPr>
              <a:t>SQLException</a:t>
            </a:r>
            <a:r>
              <a:rPr lang="en-US" altLang="zh-CN" dirty="0" smtClean="0"/>
              <a:t> - </a:t>
            </a:r>
            <a:r>
              <a:rPr lang="zh-CN" altLang="en-US" dirty="0" smtClean="0"/>
              <a:t>如果发生数据库访问错误或在关闭的结果集上调用此方法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73894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1000" b="1" dirty="0" smtClean="0"/>
              <a:t>package cumt.ch7;</a:t>
            </a:r>
          </a:p>
          <a:p>
            <a:pPr>
              <a:buNone/>
            </a:pPr>
            <a:r>
              <a:rPr lang="en-US" altLang="zh-CN" sz="1000" b="1" dirty="0" smtClean="0"/>
              <a:t>import java.sql.*;</a:t>
            </a:r>
          </a:p>
          <a:p>
            <a:pPr>
              <a:buNone/>
            </a:pPr>
            <a:r>
              <a:rPr lang="en-US" altLang="zh-CN" sz="1000" b="1" dirty="0" smtClean="0"/>
              <a:t>public class ResultSetDemo1 {</a:t>
            </a:r>
          </a:p>
          <a:p>
            <a:pPr>
              <a:buNone/>
            </a:pPr>
            <a:r>
              <a:rPr lang="en-US" altLang="zh-CN" sz="1000" b="1" dirty="0" smtClean="0">
                <a:solidFill>
                  <a:srgbClr val="FF0000"/>
                </a:solidFill>
              </a:rPr>
              <a:t>public static final String </a:t>
            </a:r>
            <a:r>
              <a:rPr lang="en-US" altLang="zh-CN" sz="1000" b="1" i="1" dirty="0" smtClean="0">
                <a:solidFill>
                  <a:srgbClr val="FF0000"/>
                </a:solidFill>
              </a:rPr>
              <a:t>DBDRIVER="</a:t>
            </a:r>
            <a:r>
              <a:rPr lang="en-US" altLang="zh-CN" sz="1000" b="1" i="1" dirty="0" err="1" smtClean="0">
                <a:solidFill>
                  <a:srgbClr val="FF0000"/>
                </a:solidFill>
              </a:rPr>
              <a:t>org.gjt.mm.mysql.Driver</a:t>
            </a:r>
            <a:r>
              <a:rPr lang="en-US" altLang="zh-CN" sz="1000" b="1" i="1" dirty="0" smtClean="0">
                <a:solidFill>
                  <a:srgbClr val="FF0000"/>
                </a:solidFill>
              </a:rPr>
              <a:t>";</a:t>
            </a:r>
          </a:p>
          <a:p>
            <a:pPr>
              <a:buNone/>
            </a:pPr>
            <a:r>
              <a:rPr lang="en-US" altLang="zh-CN" sz="1000" b="1" dirty="0" smtClean="0">
                <a:solidFill>
                  <a:srgbClr val="FF0000"/>
                </a:solidFill>
              </a:rPr>
              <a:t>public static final String </a:t>
            </a:r>
            <a:r>
              <a:rPr lang="en-US" altLang="zh-CN" sz="1000" b="1" i="1" dirty="0" smtClean="0">
                <a:solidFill>
                  <a:srgbClr val="FF0000"/>
                </a:solidFill>
              </a:rPr>
              <a:t>DBURL="</a:t>
            </a:r>
            <a:r>
              <a:rPr lang="en-US" altLang="zh-CN" sz="1000" b="1" i="1" dirty="0" err="1" smtClean="0">
                <a:solidFill>
                  <a:srgbClr val="FF0000"/>
                </a:solidFill>
              </a:rPr>
              <a:t>jdbc:mysql</a:t>
            </a:r>
            <a:r>
              <a:rPr lang="en-US" altLang="zh-CN" sz="1000" b="1" i="1" dirty="0" smtClean="0">
                <a:solidFill>
                  <a:srgbClr val="FF0000"/>
                </a:solidFill>
              </a:rPr>
              <a:t>://localhost:3306/test1";</a:t>
            </a:r>
          </a:p>
          <a:p>
            <a:pPr>
              <a:buNone/>
            </a:pPr>
            <a:r>
              <a:rPr lang="en-US" altLang="zh-CN" sz="1000" b="1" dirty="0" smtClean="0">
                <a:solidFill>
                  <a:srgbClr val="FF0000"/>
                </a:solidFill>
              </a:rPr>
              <a:t>public static final String </a:t>
            </a:r>
            <a:r>
              <a:rPr lang="en-US" altLang="zh-CN" sz="1000" b="1" i="1" dirty="0" smtClean="0">
                <a:solidFill>
                  <a:srgbClr val="FF0000"/>
                </a:solidFill>
              </a:rPr>
              <a:t>DBUSER="root";</a:t>
            </a:r>
          </a:p>
          <a:p>
            <a:pPr>
              <a:buNone/>
            </a:pPr>
            <a:r>
              <a:rPr lang="en-US" altLang="zh-CN" sz="1000" b="1" dirty="0" smtClean="0">
                <a:solidFill>
                  <a:srgbClr val="FF0000"/>
                </a:solidFill>
              </a:rPr>
              <a:t>public static final String </a:t>
            </a:r>
            <a:r>
              <a:rPr lang="en-US" altLang="zh-CN" sz="1000" b="1" i="1" dirty="0" smtClean="0">
                <a:solidFill>
                  <a:srgbClr val="FF0000"/>
                </a:solidFill>
              </a:rPr>
              <a:t>DBPASS="</a:t>
            </a:r>
            <a:r>
              <a:rPr lang="en-US" altLang="zh-CN" sz="1000" b="1" i="1" dirty="0" err="1" smtClean="0">
                <a:solidFill>
                  <a:srgbClr val="FF0000"/>
                </a:solidFill>
              </a:rPr>
              <a:t>mysqladmin</a:t>
            </a:r>
            <a:r>
              <a:rPr lang="en-US" altLang="zh-CN" sz="1000" b="1" i="1" dirty="0" smtClean="0">
                <a:solidFill>
                  <a:srgbClr val="FF0000"/>
                </a:solidFill>
              </a:rPr>
              <a:t>";</a:t>
            </a:r>
          </a:p>
          <a:p>
            <a:pPr>
              <a:buNone/>
            </a:pPr>
            <a:r>
              <a:rPr lang="en-US" altLang="zh-CN" sz="1000" b="1" dirty="0" smtClean="0"/>
              <a:t>public static void main(String[] </a:t>
            </a:r>
            <a:r>
              <a:rPr lang="en-US" altLang="zh-CN" sz="1000" b="1" dirty="0" err="1" smtClean="0"/>
              <a:t>args</a:t>
            </a:r>
            <a:r>
              <a:rPr lang="en-US" altLang="zh-CN" sz="1000" b="1" dirty="0" smtClean="0"/>
              <a:t>) throws Exception{</a:t>
            </a:r>
          </a:p>
          <a:p>
            <a:pPr>
              <a:buNone/>
            </a:pPr>
            <a:r>
              <a:rPr lang="en-US" altLang="zh-CN" sz="1000" dirty="0" smtClean="0">
                <a:solidFill>
                  <a:srgbClr val="FF0000"/>
                </a:solidFill>
              </a:rPr>
              <a:t>Connection 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conn</a:t>
            </a:r>
            <a:r>
              <a:rPr lang="en-US" altLang="zh-CN" sz="1000" dirty="0" smtClean="0">
                <a:solidFill>
                  <a:srgbClr val="FF0000"/>
                </a:solidFill>
              </a:rPr>
              <a:t>=</a:t>
            </a:r>
            <a:r>
              <a:rPr lang="en-US" altLang="zh-CN" sz="1000" b="1" dirty="0" smtClean="0">
                <a:solidFill>
                  <a:srgbClr val="FF0000"/>
                </a:solidFill>
              </a:rPr>
              <a:t>null;</a:t>
            </a:r>
          </a:p>
          <a:p>
            <a:pPr>
              <a:buNone/>
            </a:pPr>
            <a:r>
              <a:rPr lang="en-US" altLang="zh-CN" sz="1000" dirty="0" smtClean="0">
                <a:solidFill>
                  <a:srgbClr val="FF0000"/>
                </a:solidFill>
              </a:rPr>
              <a:t>Statement stmt=</a:t>
            </a:r>
            <a:r>
              <a:rPr lang="en-US" altLang="zh-CN" sz="1000" b="1" dirty="0" smtClean="0">
                <a:solidFill>
                  <a:srgbClr val="FF0000"/>
                </a:solidFill>
              </a:rPr>
              <a:t>null;</a:t>
            </a:r>
          </a:p>
          <a:p>
            <a:pPr>
              <a:buNone/>
            </a:pPr>
            <a:r>
              <a:rPr lang="en-US" altLang="zh-CN" sz="1000" dirty="0" err="1" smtClean="0">
                <a:solidFill>
                  <a:srgbClr val="FF0000"/>
                </a:solidFill>
              </a:rPr>
              <a:t>ResultSet</a:t>
            </a:r>
            <a:r>
              <a:rPr lang="en-US" altLang="zh-CN" sz="1000" dirty="0" smtClean="0">
                <a:solidFill>
                  <a:srgbClr val="FF0000"/>
                </a:solidFill>
              </a:rPr>
              <a:t> 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rs</a:t>
            </a:r>
            <a:r>
              <a:rPr lang="en-US" altLang="zh-CN" sz="1000" dirty="0" smtClean="0">
                <a:solidFill>
                  <a:srgbClr val="FF0000"/>
                </a:solidFill>
              </a:rPr>
              <a:t>=</a:t>
            </a:r>
            <a:r>
              <a:rPr lang="en-US" altLang="zh-CN" sz="1000" b="1" dirty="0" smtClean="0">
                <a:solidFill>
                  <a:srgbClr val="FF0000"/>
                </a:solidFill>
              </a:rPr>
              <a:t>null;</a:t>
            </a:r>
          </a:p>
          <a:p>
            <a:pPr>
              <a:buNone/>
            </a:pPr>
            <a:r>
              <a:rPr lang="en-US" altLang="zh-CN" sz="1000" dirty="0" smtClean="0">
                <a:solidFill>
                  <a:srgbClr val="FF0000"/>
                </a:solidFill>
              </a:rPr>
              <a:t>String 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sql</a:t>
            </a:r>
            <a:r>
              <a:rPr lang="en-US" altLang="zh-CN" sz="1000" dirty="0" smtClean="0">
                <a:solidFill>
                  <a:srgbClr val="FF0000"/>
                </a:solidFill>
              </a:rPr>
              <a:t>="select 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sno,sname,sage,ssex,sclass</a:t>
            </a:r>
            <a:r>
              <a:rPr lang="en-US" altLang="zh-CN" sz="1000" dirty="0" smtClean="0">
                <a:solidFill>
                  <a:srgbClr val="FF0000"/>
                </a:solidFill>
              </a:rPr>
              <a:t> from student";</a:t>
            </a:r>
          </a:p>
          <a:p>
            <a:pPr>
              <a:buNone/>
            </a:pPr>
            <a:r>
              <a:rPr lang="en-US" altLang="zh-CN" sz="1000" dirty="0" err="1" smtClean="0">
                <a:solidFill>
                  <a:srgbClr val="FF0000"/>
                </a:solidFill>
              </a:rPr>
              <a:t>Class.</a:t>
            </a:r>
            <a:r>
              <a:rPr lang="en-US" altLang="zh-CN" sz="1000" i="1" dirty="0" err="1" smtClean="0">
                <a:solidFill>
                  <a:srgbClr val="FF0000"/>
                </a:solidFill>
              </a:rPr>
              <a:t>forName</a:t>
            </a:r>
            <a:r>
              <a:rPr lang="en-US" altLang="zh-CN" sz="1000" i="1" dirty="0" smtClean="0">
                <a:solidFill>
                  <a:srgbClr val="FF0000"/>
                </a:solidFill>
              </a:rPr>
              <a:t>(DBDRIVER);</a:t>
            </a:r>
          </a:p>
          <a:p>
            <a:pPr>
              <a:buNone/>
            </a:pPr>
            <a:r>
              <a:rPr lang="en-US" altLang="zh-CN" sz="1000" dirty="0" err="1" smtClean="0">
                <a:solidFill>
                  <a:srgbClr val="FF0000"/>
                </a:solidFill>
              </a:rPr>
              <a:t>conn</a:t>
            </a:r>
            <a:r>
              <a:rPr lang="en-US" altLang="zh-CN" sz="1000" dirty="0" smtClean="0">
                <a:solidFill>
                  <a:srgbClr val="FF0000"/>
                </a:solidFill>
              </a:rPr>
              <a:t>=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DriverManager.</a:t>
            </a:r>
            <a:r>
              <a:rPr lang="en-US" altLang="zh-CN" sz="1000" i="1" dirty="0" err="1" smtClean="0">
                <a:solidFill>
                  <a:srgbClr val="FF0000"/>
                </a:solidFill>
              </a:rPr>
              <a:t>getConnection</a:t>
            </a:r>
            <a:r>
              <a:rPr lang="en-US" altLang="zh-CN" sz="1000" i="1" dirty="0" smtClean="0">
                <a:solidFill>
                  <a:srgbClr val="FF0000"/>
                </a:solidFill>
              </a:rPr>
              <a:t>(DBURL,DBUSER,DBPASS);</a:t>
            </a:r>
          </a:p>
          <a:p>
            <a:pPr>
              <a:buNone/>
            </a:pPr>
            <a:r>
              <a:rPr lang="en-US" altLang="zh-CN" sz="1000" dirty="0" smtClean="0"/>
              <a:t>stmt=</a:t>
            </a:r>
            <a:r>
              <a:rPr lang="en-US" altLang="zh-CN" sz="1000" dirty="0" err="1" smtClean="0"/>
              <a:t>conn.createStatement</a:t>
            </a:r>
            <a:r>
              <a:rPr lang="en-US" altLang="zh-CN" sz="1000" dirty="0" smtClean="0"/>
              <a:t>();</a:t>
            </a:r>
          </a:p>
          <a:p>
            <a:pPr>
              <a:buNone/>
            </a:pPr>
            <a:r>
              <a:rPr lang="en-US" altLang="zh-CN" sz="1000" dirty="0" err="1" smtClean="0"/>
              <a:t>rs</a:t>
            </a:r>
            <a:r>
              <a:rPr lang="en-US" altLang="zh-CN" sz="1000" dirty="0" smtClean="0"/>
              <a:t>=</a:t>
            </a:r>
            <a:r>
              <a:rPr lang="en-US" altLang="zh-CN" sz="1000" dirty="0" err="1" smtClean="0"/>
              <a:t>stmt.executeQuery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sql</a:t>
            </a:r>
            <a:r>
              <a:rPr lang="en-US" altLang="zh-CN" sz="1000" dirty="0" smtClean="0"/>
              <a:t>);</a:t>
            </a:r>
          </a:p>
          <a:p>
            <a:pPr>
              <a:buNone/>
            </a:pPr>
            <a:r>
              <a:rPr lang="en-US" altLang="zh-CN" sz="1200" b="1" dirty="0" smtClean="0"/>
              <a:t>while(</a:t>
            </a:r>
            <a:r>
              <a:rPr lang="en-US" altLang="zh-CN" sz="1200" b="1" dirty="0" err="1" smtClean="0"/>
              <a:t>rs.next</a:t>
            </a:r>
            <a:r>
              <a:rPr lang="en-US" altLang="zh-CN" sz="1200" b="1" dirty="0" smtClean="0"/>
              <a:t>()){// </a:t>
            </a:r>
            <a:r>
              <a:rPr lang="zh-CN" altLang="en-US" sz="1200" b="1" dirty="0" smtClean="0"/>
              <a:t>依次取出数据</a:t>
            </a:r>
          </a:p>
          <a:p>
            <a:pPr>
              <a:buNone/>
            </a:pPr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sno</a:t>
            </a:r>
            <a:r>
              <a:rPr lang="en-US" altLang="zh-CN" sz="1200" dirty="0" smtClean="0"/>
              <a:t> = 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("</a:t>
            </a:r>
            <a:r>
              <a:rPr lang="en-US" altLang="zh-CN" sz="1200" dirty="0" err="1" smtClean="0"/>
              <a:t>sno</a:t>
            </a:r>
            <a:r>
              <a:rPr lang="en-US" altLang="zh-CN" sz="1200" dirty="0" smtClean="0"/>
              <a:t>") ;// </a:t>
            </a:r>
            <a:r>
              <a:rPr lang="zh-CN" altLang="en-US" sz="1200" dirty="0" smtClean="0"/>
              <a:t>取出</a:t>
            </a:r>
            <a:r>
              <a:rPr lang="en-US" altLang="zh-CN" sz="1200" u="sng" dirty="0" err="1" smtClean="0"/>
              <a:t>sno</a:t>
            </a:r>
            <a:r>
              <a:rPr lang="zh-CN" altLang="en-US" sz="1200" u="sng" dirty="0" smtClean="0"/>
              <a:t>列的内容</a:t>
            </a:r>
          </a:p>
          <a:p>
            <a:pPr>
              <a:buNone/>
            </a:pPr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sname</a:t>
            </a:r>
            <a:r>
              <a:rPr lang="en-US" altLang="zh-CN" sz="1200" dirty="0" smtClean="0"/>
              <a:t> = 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("</a:t>
            </a:r>
            <a:r>
              <a:rPr lang="en-US" altLang="zh-CN" sz="1200" dirty="0" err="1" smtClean="0"/>
              <a:t>sname</a:t>
            </a:r>
            <a:r>
              <a:rPr lang="en-US" altLang="zh-CN" sz="1200" dirty="0" smtClean="0"/>
              <a:t>") ;// </a:t>
            </a:r>
            <a:r>
              <a:rPr lang="zh-CN" altLang="en-US" sz="1200" dirty="0" smtClean="0"/>
              <a:t>取出</a:t>
            </a:r>
            <a:r>
              <a:rPr lang="en-US" altLang="zh-CN" sz="1200" u="sng" dirty="0" err="1" smtClean="0"/>
              <a:t>sname</a:t>
            </a:r>
            <a:r>
              <a:rPr lang="zh-CN" altLang="en-US" sz="1200" u="sng" dirty="0" smtClean="0"/>
              <a:t>列的内容</a:t>
            </a:r>
          </a:p>
          <a:p>
            <a:pPr>
              <a:buNone/>
            </a:pPr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ssex</a:t>
            </a:r>
            <a:r>
              <a:rPr lang="en-US" altLang="zh-CN" sz="1200" dirty="0" smtClean="0"/>
              <a:t> = 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("</a:t>
            </a:r>
            <a:r>
              <a:rPr lang="en-US" altLang="zh-CN" sz="1200" dirty="0" err="1" smtClean="0"/>
              <a:t>ssex</a:t>
            </a:r>
            <a:r>
              <a:rPr lang="en-US" altLang="zh-CN" sz="1200" dirty="0" smtClean="0"/>
              <a:t>") ;// </a:t>
            </a:r>
            <a:r>
              <a:rPr lang="zh-CN" altLang="en-US" sz="1200" dirty="0" smtClean="0"/>
              <a:t>取出</a:t>
            </a:r>
            <a:r>
              <a:rPr lang="en-US" altLang="zh-CN" sz="1200" u="sng" dirty="0" err="1" smtClean="0"/>
              <a:t>ssex</a:t>
            </a:r>
            <a:r>
              <a:rPr lang="zh-CN" altLang="en-US" sz="1200" u="sng" dirty="0" smtClean="0"/>
              <a:t>列的内容</a:t>
            </a:r>
          </a:p>
          <a:p>
            <a:pPr>
              <a:buNone/>
            </a:pPr>
            <a:r>
              <a:rPr lang="en-US" altLang="zh-CN" sz="1200" b="1" dirty="0" err="1" smtClean="0"/>
              <a:t>int</a:t>
            </a:r>
            <a:r>
              <a:rPr lang="en-US" altLang="zh-CN" sz="1200" b="1" dirty="0" smtClean="0"/>
              <a:t> sage = </a:t>
            </a:r>
            <a:r>
              <a:rPr lang="en-US" altLang="zh-CN" sz="1200" b="1" dirty="0" err="1" smtClean="0"/>
              <a:t>rs.getInt</a:t>
            </a:r>
            <a:r>
              <a:rPr lang="en-US" altLang="zh-CN" sz="1200" b="1" dirty="0" smtClean="0"/>
              <a:t>("sage") ;// </a:t>
            </a:r>
            <a:r>
              <a:rPr lang="zh-CN" altLang="en-US" sz="1200" b="1" dirty="0" smtClean="0"/>
              <a:t>取出</a:t>
            </a:r>
            <a:r>
              <a:rPr lang="en-US" altLang="zh-CN" sz="1200" b="1" dirty="0" smtClean="0"/>
              <a:t>sage</a:t>
            </a:r>
            <a:r>
              <a:rPr lang="zh-CN" altLang="en-US" sz="1200" b="1" dirty="0" smtClean="0"/>
              <a:t>列的内容</a:t>
            </a:r>
          </a:p>
          <a:p>
            <a:pPr>
              <a:buNone/>
            </a:pPr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sclass</a:t>
            </a:r>
            <a:r>
              <a:rPr lang="en-US" altLang="zh-CN" sz="1200" dirty="0" smtClean="0"/>
              <a:t> = 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(“</a:t>
            </a:r>
            <a:r>
              <a:rPr lang="en-US" altLang="zh-CN" sz="1200" dirty="0" err="1" smtClean="0"/>
              <a:t>sclass</a:t>
            </a:r>
            <a:r>
              <a:rPr lang="en-US" altLang="zh-CN" sz="1200" dirty="0" smtClean="0"/>
              <a:t>”) ;// </a:t>
            </a:r>
            <a:r>
              <a:rPr lang="zh-CN" altLang="en-US" sz="1200" dirty="0" smtClean="0"/>
              <a:t>取出</a:t>
            </a:r>
            <a:r>
              <a:rPr lang="en-US" altLang="zh-CN" sz="1200" u="sng" dirty="0" err="1" smtClean="0"/>
              <a:t>sclass</a:t>
            </a:r>
            <a:r>
              <a:rPr lang="zh-CN" altLang="en-US" sz="1200" u="sng" dirty="0" smtClean="0"/>
              <a:t>列的内容</a:t>
            </a:r>
          </a:p>
          <a:p>
            <a:pPr>
              <a:buNone/>
            </a:pPr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学号：</a:t>
            </a:r>
            <a:r>
              <a:rPr lang="en-US" altLang="zh-CN" sz="1200" i="1" dirty="0" smtClean="0"/>
              <a:t>"</a:t>
            </a:r>
            <a:r>
              <a:rPr lang="zh-CN" altLang="en-US" sz="1200" i="1" dirty="0" smtClean="0"/>
              <a:t> </a:t>
            </a:r>
            <a:r>
              <a:rPr lang="en-US" altLang="zh-CN" sz="1200" i="1" dirty="0" smtClean="0"/>
              <a:t>+ </a:t>
            </a:r>
            <a:r>
              <a:rPr lang="en-US" altLang="zh-CN" sz="1200" i="1" dirty="0" err="1" smtClean="0"/>
              <a:t>sno</a:t>
            </a:r>
            <a:r>
              <a:rPr lang="en-US" altLang="zh-CN" sz="1200" i="1" dirty="0" smtClean="0"/>
              <a:t> + "</a:t>
            </a:r>
            <a:r>
              <a:rPr lang="zh-CN" altLang="en-US" sz="1200" i="1" dirty="0" smtClean="0"/>
              <a:t>；</a:t>
            </a:r>
            <a:r>
              <a:rPr lang="en-US" altLang="zh-CN" sz="1200" i="1" dirty="0" smtClean="0"/>
              <a:t>") ;</a:t>
            </a:r>
          </a:p>
          <a:p>
            <a:pPr>
              <a:buNone/>
            </a:pPr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姓名：</a:t>
            </a:r>
            <a:r>
              <a:rPr lang="en-US" altLang="zh-CN" sz="1200" i="1" dirty="0" smtClean="0"/>
              <a:t>"</a:t>
            </a:r>
            <a:r>
              <a:rPr lang="zh-CN" altLang="en-US" sz="1200" i="1" dirty="0" smtClean="0"/>
              <a:t> </a:t>
            </a:r>
            <a:r>
              <a:rPr lang="en-US" altLang="zh-CN" sz="1200" i="1" dirty="0" smtClean="0"/>
              <a:t>+ </a:t>
            </a:r>
            <a:r>
              <a:rPr lang="en-US" altLang="zh-CN" sz="1200" i="1" dirty="0" err="1" smtClean="0"/>
              <a:t>sname</a:t>
            </a:r>
            <a:r>
              <a:rPr lang="en-US" altLang="zh-CN" sz="1200" i="1" dirty="0" smtClean="0"/>
              <a:t> + "</a:t>
            </a:r>
            <a:r>
              <a:rPr lang="zh-CN" altLang="en-US" sz="1200" i="1" dirty="0" smtClean="0"/>
              <a:t>；</a:t>
            </a:r>
            <a:r>
              <a:rPr lang="en-US" altLang="zh-CN" sz="1200" i="1" dirty="0" smtClean="0"/>
              <a:t>") ;</a:t>
            </a:r>
          </a:p>
          <a:p>
            <a:pPr>
              <a:buNone/>
            </a:pPr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性别：</a:t>
            </a:r>
            <a:r>
              <a:rPr lang="en-US" altLang="zh-CN" sz="1200" i="1" dirty="0" smtClean="0"/>
              <a:t>"</a:t>
            </a:r>
            <a:r>
              <a:rPr lang="zh-CN" altLang="en-US" sz="1200" i="1" dirty="0" smtClean="0"/>
              <a:t> </a:t>
            </a:r>
            <a:r>
              <a:rPr lang="en-US" altLang="zh-CN" sz="1200" i="1" dirty="0" smtClean="0"/>
              <a:t>+ </a:t>
            </a:r>
            <a:r>
              <a:rPr lang="en-US" altLang="zh-CN" sz="1200" i="1" dirty="0" err="1" smtClean="0"/>
              <a:t>ssex</a:t>
            </a:r>
            <a:r>
              <a:rPr lang="en-US" altLang="zh-CN" sz="1200" i="1" dirty="0" smtClean="0"/>
              <a:t> + "</a:t>
            </a:r>
            <a:r>
              <a:rPr lang="zh-CN" altLang="en-US" sz="1200" i="1" dirty="0" smtClean="0"/>
              <a:t>；</a:t>
            </a:r>
            <a:r>
              <a:rPr lang="en-US" altLang="zh-CN" sz="1200" i="1" dirty="0" smtClean="0"/>
              <a:t>") ;</a:t>
            </a:r>
          </a:p>
          <a:p>
            <a:pPr>
              <a:buNone/>
            </a:pPr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年龄：</a:t>
            </a:r>
            <a:r>
              <a:rPr lang="en-US" altLang="zh-CN" sz="1200" i="1" dirty="0" smtClean="0"/>
              <a:t>"</a:t>
            </a:r>
            <a:r>
              <a:rPr lang="zh-CN" altLang="en-US" sz="1200" i="1" dirty="0" smtClean="0"/>
              <a:t> </a:t>
            </a:r>
            <a:r>
              <a:rPr lang="en-US" altLang="zh-CN" sz="1200" i="1" dirty="0" smtClean="0"/>
              <a:t>+ sage + "</a:t>
            </a:r>
            <a:r>
              <a:rPr lang="zh-CN" altLang="en-US" sz="1200" i="1" dirty="0" smtClean="0"/>
              <a:t>；</a:t>
            </a:r>
            <a:r>
              <a:rPr lang="en-US" altLang="zh-CN" sz="1200" i="1" dirty="0" smtClean="0"/>
              <a:t>") ;</a:t>
            </a:r>
          </a:p>
          <a:p>
            <a:pPr>
              <a:buNone/>
            </a:pPr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out.println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班级：</a:t>
            </a:r>
            <a:r>
              <a:rPr lang="en-US" altLang="zh-CN" sz="1200" i="1" dirty="0" smtClean="0"/>
              <a:t>"</a:t>
            </a:r>
            <a:r>
              <a:rPr lang="zh-CN" altLang="en-US" sz="1200" i="1" dirty="0" smtClean="0"/>
              <a:t> </a:t>
            </a:r>
            <a:r>
              <a:rPr lang="en-US" altLang="zh-CN" sz="1200" i="1" dirty="0" smtClean="0"/>
              <a:t>+ </a:t>
            </a:r>
            <a:r>
              <a:rPr lang="en-US" altLang="zh-CN" sz="1200" i="1" dirty="0" err="1" smtClean="0"/>
              <a:t>sclass</a:t>
            </a:r>
            <a:r>
              <a:rPr lang="en-US" altLang="zh-CN" sz="1200" i="1" dirty="0" smtClean="0"/>
              <a:t> + "</a:t>
            </a:r>
            <a:r>
              <a:rPr lang="zh-CN" altLang="en-US" sz="1200" i="1" dirty="0" smtClean="0"/>
              <a:t>；</a:t>
            </a:r>
            <a:r>
              <a:rPr lang="en-US" altLang="zh-CN" sz="1200" i="1" dirty="0" smtClean="0"/>
              <a:t>") ;</a:t>
            </a:r>
          </a:p>
          <a:p>
            <a:pPr>
              <a:buNone/>
            </a:pPr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out.println</a:t>
            </a:r>
            <a:r>
              <a:rPr lang="en-US" altLang="zh-CN" sz="1200" i="1" dirty="0" smtClean="0"/>
              <a:t>("-----------------------") ;</a:t>
            </a:r>
          </a:p>
          <a:p>
            <a:pPr>
              <a:buNone/>
            </a:pPr>
            <a:r>
              <a:rPr lang="en-US" altLang="zh-CN" sz="1200" dirty="0" smtClean="0"/>
              <a:t>}</a:t>
            </a:r>
          </a:p>
          <a:p>
            <a:pPr>
              <a:buNone/>
            </a:pPr>
            <a:r>
              <a:rPr lang="en-US" altLang="zh-CN" sz="1200" dirty="0" err="1" smtClean="0">
                <a:solidFill>
                  <a:srgbClr val="FF0000"/>
                </a:solidFill>
              </a:rPr>
              <a:t>rs.close</a:t>
            </a:r>
            <a:r>
              <a:rPr lang="en-US" altLang="zh-CN" sz="1200" dirty="0" smtClean="0">
                <a:solidFill>
                  <a:srgbClr val="FF0000"/>
                </a:solidFill>
              </a:rPr>
              <a:t>() ;</a:t>
            </a:r>
          </a:p>
          <a:p>
            <a:pPr>
              <a:buNone/>
            </a:pPr>
            <a:r>
              <a:rPr lang="en-US" altLang="zh-CN" sz="1200" dirty="0" err="1" smtClean="0">
                <a:solidFill>
                  <a:srgbClr val="FF0000"/>
                </a:solidFill>
              </a:rPr>
              <a:t>stmt.close</a:t>
            </a:r>
            <a:r>
              <a:rPr lang="en-US" altLang="zh-CN" sz="1200" dirty="0" smtClean="0">
                <a:solidFill>
                  <a:srgbClr val="FF0000"/>
                </a:solidFill>
              </a:rPr>
              <a:t>() ;</a:t>
            </a:r>
          </a:p>
          <a:p>
            <a:pPr>
              <a:buNone/>
            </a:pPr>
            <a:r>
              <a:rPr lang="en-US" altLang="zh-CN" sz="1200" dirty="0" err="1" smtClean="0">
                <a:solidFill>
                  <a:srgbClr val="FF0000"/>
                </a:solidFill>
              </a:rPr>
              <a:t>conn.close</a:t>
            </a:r>
            <a:r>
              <a:rPr lang="en-US" altLang="zh-CN" sz="1200" dirty="0" smtClean="0">
                <a:solidFill>
                  <a:srgbClr val="FF0000"/>
                </a:solidFill>
              </a:rPr>
              <a:t>() ;// </a:t>
            </a:r>
            <a:r>
              <a:rPr lang="zh-CN" altLang="en-US" sz="1200" dirty="0" smtClean="0">
                <a:solidFill>
                  <a:srgbClr val="FF0000"/>
                </a:solidFill>
              </a:rPr>
              <a:t>数据库关闭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7918" y="285728"/>
            <a:ext cx="278608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ResultSetDemo01.java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54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8596" y="642918"/>
            <a:ext cx="8229600" cy="300691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sno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sno</a:t>
            </a:r>
            <a:r>
              <a:rPr lang="en-US" altLang="zh-CN" sz="2400" dirty="0" smtClean="0"/>
              <a:t>”); //</a:t>
            </a:r>
            <a:r>
              <a:rPr lang="zh-CN" altLang="en-US" sz="2400" dirty="0" smtClean="0"/>
              <a:t>取出</a:t>
            </a:r>
            <a:r>
              <a:rPr lang="en-US" altLang="zh-CN" sz="2400" dirty="0" err="1" smtClean="0"/>
              <a:t>sno</a:t>
            </a:r>
            <a:r>
              <a:rPr lang="zh-CN" altLang="en-US" sz="2400" dirty="0" smtClean="0"/>
              <a:t>的内容</a:t>
            </a:r>
            <a:endParaRPr lang="en-US" altLang="zh-CN" sz="2400" dirty="0" smtClean="0"/>
          </a:p>
          <a:p>
            <a:pPr marL="88900" indent="20638">
              <a:buNone/>
            </a:pPr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sname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sname</a:t>
            </a:r>
            <a:r>
              <a:rPr lang="en-US" altLang="zh-CN" sz="2400" dirty="0" smtClean="0"/>
              <a:t>”);// </a:t>
            </a:r>
            <a:r>
              <a:rPr lang="zh-CN" altLang="en-US" sz="2400" dirty="0" smtClean="0"/>
              <a:t>取出</a:t>
            </a:r>
            <a:r>
              <a:rPr lang="en-US" altLang="zh-CN" sz="2400" dirty="0" err="1" smtClean="0"/>
              <a:t>sname</a:t>
            </a:r>
            <a:r>
              <a:rPr lang="zh-CN" altLang="en-US" sz="2400" dirty="0" smtClean="0"/>
              <a:t>的内容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err="1" smtClean="0"/>
              <a:t>int</a:t>
            </a:r>
            <a:r>
              <a:rPr lang="en-US" altLang="zh-CN" sz="2400" b="1" dirty="0" smtClean="0"/>
              <a:t> sage=</a:t>
            </a:r>
            <a:r>
              <a:rPr lang="en-US" altLang="zh-CN" sz="2400" b="1" dirty="0" err="1" smtClean="0"/>
              <a:t>rs.getInt</a:t>
            </a:r>
            <a:r>
              <a:rPr lang="en-US" altLang="zh-CN" sz="2400" b="1" dirty="0" smtClean="0"/>
              <a:t>("sage");</a:t>
            </a:r>
          </a:p>
          <a:p>
            <a:pPr>
              <a:buNone/>
            </a:pPr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ssex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("</a:t>
            </a:r>
            <a:r>
              <a:rPr lang="en-US" altLang="zh-CN" sz="2400" dirty="0" err="1" smtClean="0"/>
              <a:t>ssex</a:t>
            </a:r>
            <a:r>
              <a:rPr lang="en-US" altLang="zh-CN" sz="2400" dirty="0" smtClean="0"/>
              <a:t>");</a:t>
            </a:r>
          </a:p>
          <a:p>
            <a:pPr>
              <a:buNone/>
            </a:pPr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sclass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("</a:t>
            </a:r>
            <a:r>
              <a:rPr lang="en-US" altLang="zh-CN" sz="2400" dirty="0" err="1" smtClean="0"/>
              <a:t>sclass</a:t>
            </a:r>
            <a:r>
              <a:rPr lang="en-US" altLang="zh-CN" sz="2400" dirty="0" smtClean="0"/>
              <a:t>");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00034" y="3929066"/>
            <a:ext cx="814393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sno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(1);</a:t>
            </a:r>
          </a:p>
          <a:p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sname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(2);</a:t>
            </a:r>
          </a:p>
          <a:p>
            <a:r>
              <a:rPr lang="en-US" altLang="zh-CN" sz="2400" b="1" dirty="0" err="1" smtClean="0"/>
              <a:t>int</a:t>
            </a:r>
            <a:r>
              <a:rPr lang="en-US" altLang="zh-CN" sz="2400" b="1" dirty="0" smtClean="0"/>
              <a:t> sage=</a:t>
            </a:r>
            <a:r>
              <a:rPr lang="en-US" altLang="zh-CN" sz="2400" b="1" dirty="0" err="1" smtClean="0"/>
              <a:t>rs.getInt</a:t>
            </a:r>
            <a:r>
              <a:rPr lang="en-US" altLang="zh-CN" sz="2400" b="1" dirty="0" smtClean="0"/>
              <a:t>(3);</a:t>
            </a:r>
          </a:p>
          <a:p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ssex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(4);</a:t>
            </a:r>
          </a:p>
          <a:p>
            <a:r>
              <a:rPr lang="en-US" altLang="zh-CN" sz="2400" dirty="0" smtClean="0"/>
              <a:t>String </a:t>
            </a:r>
            <a:r>
              <a:rPr lang="en-US" altLang="zh-CN" sz="2400" dirty="0" err="1" smtClean="0"/>
              <a:t>sclass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rs.getString</a:t>
            </a:r>
            <a:r>
              <a:rPr lang="en-US" altLang="zh-CN" sz="2400" dirty="0" smtClean="0"/>
              <a:t>(5);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94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在开发中不能直接使用“</a:t>
            </a:r>
            <a:r>
              <a:rPr lang="en-US" altLang="zh-CN" dirty="0" smtClean="0"/>
              <a:t>*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在查询的时候并不能明确的表示要取的内容是什么，所以在开发中查询时一事实上要明确的写出需要查询的列。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2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8596" y="1071546"/>
            <a:ext cx="8358246" cy="51435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1400" b="1" dirty="0" smtClean="0"/>
              <a:t>package ch7; </a:t>
            </a:r>
          </a:p>
          <a:p>
            <a:pPr>
              <a:buNone/>
            </a:pPr>
            <a:r>
              <a:rPr lang="en-US" altLang="zh-CN" sz="1400" b="1" dirty="0" smtClean="0"/>
              <a:t>public class </a:t>
            </a:r>
            <a:r>
              <a:rPr lang="en-US" altLang="zh-CN" sz="1400" b="1" dirty="0" err="1" smtClean="0"/>
              <a:t>SimpleBean</a:t>
            </a:r>
            <a:r>
              <a:rPr lang="en-US" altLang="zh-CN" sz="1400" b="1" dirty="0" smtClean="0"/>
              <a:t> {</a:t>
            </a:r>
          </a:p>
          <a:p>
            <a:pPr>
              <a:buNone/>
            </a:pPr>
            <a:r>
              <a:rPr lang="en-US" altLang="zh-CN" sz="1400" b="1" dirty="0" smtClean="0"/>
              <a:t>private String name ;</a:t>
            </a:r>
          </a:p>
          <a:p>
            <a:pPr>
              <a:buNone/>
            </a:pPr>
            <a:r>
              <a:rPr lang="en-US" altLang="zh-CN" sz="1400" b="1" dirty="0" smtClean="0"/>
              <a:t>private </a:t>
            </a:r>
            <a:r>
              <a:rPr lang="en-US" altLang="zh-CN" sz="1400" b="1" dirty="0" err="1" smtClean="0"/>
              <a:t>int</a:t>
            </a:r>
            <a:r>
              <a:rPr lang="en-US" altLang="zh-CN" sz="1400" b="1" dirty="0" smtClean="0"/>
              <a:t> age ;</a:t>
            </a:r>
          </a:p>
          <a:p>
            <a:pPr>
              <a:buNone/>
            </a:pPr>
            <a:r>
              <a:rPr lang="en-US" altLang="zh-CN" sz="1400" b="1" dirty="0" smtClean="0"/>
              <a:t>public void </a:t>
            </a:r>
            <a:r>
              <a:rPr lang="en-US" altLang="zh-CN" sz="1400" b="1" dirty="0" err="1" smtClean="0"/>
              <a:t>setName</a:t>
            </a:r>
            <a:r>
              <a:rPr lang="en-US" altLang="zh-CN" sz="1400" b="1" dirty="0" smtClean="0"/>
              <a:t>(String name){</a:t>
            </a:r>
          </a:p>
          <a:p>
            <a:pPr>
              <a:buNone/>
            </a:pPr>
            <a:r>
              <a:rPr lang="en-US" altLang="zh-CN" sz="1400" b="1" dirty="0" smtClean="0"/>
              <a:t>this.name = name ;</a:t>
            </a:r>
          </a:p>
          <a:p>
            <a:pPr>
              <a:buNone/>
            </a:pPr>
            <a:r>
              <a:rPr lang="en-US" altLang="zh-CN" sz="1400" dirty="0" smtClean="0"/>
              <a:t>}</a:t>
            </a:r>
          </a:p>
          <a:p>
            <a:pPr>
              <a:buNone/>
            </a:pPr>
            <a:r>
              <a:rPr lang="en-US" altLang="zh-CN" sz="1400" b="1" dirty="0" smtClean="0"/>
              <a:t>public void </a:t>
            </a:r>
            <a:r>
              <a:rPr lang="en-US" altLang="zh-CN" sz="1400" b="1" dirty="0" err="1" smtClean="0"/>
              <a:t>setAge</a:t>
            </a:r>
            <a:r>
              <a:rPr lang="en-US" altLang="zh-CN" sz="1400" b="1" dirty="0" smtClean="0"/>
              <a:t>(</a:t>
            </a:r>
            <a:r>
              <a:rPr lang="en-US" altLang="zh-CN" sz="1400" b="1" dirty="0" err="1" smtClean="0"/>
              <a:t>int</a:t>
            </a:r>
            <a:r>
              <a:rPr lang="en-US" altLang="zh-CN" sz="1400" b="1" dirty="0" smtClean="0"/>
              <a:t> age){</a:t>
            </a:r>
          </a:p>
          <a:p>
            <a:pPr>
              <a:buNone/>
            </a:pPr>
            <a:r>
              <a:rPr lang="en-US" altLang="zh-CN" sz="1400" b="1" dirty="0" err="1" smtClean="0"/>
              <a:t>this.age</a:t>
            </a:r>
            <a:r>
              <a:rPr lang="en-US" altLang="zh-CN" sz="1400" b="1" dirty="0" smtClean="0"/>
              <a:t> = age ;</a:t>
            </a:r>
          </a:p>
          <a:p>
            <a:pPr>
              <a:buNone/>
            </a:pPr>
            <a:r>
              <a:rPr lang="en-US" altLang="zh-CN" sz="1400" dirty="0" smtClean="0"/>
              <a:t>}</a:t>
            </a:r>
          </a:p>
          <a:p>
            <a:pPr>
              <a:buNone/>
            </a:pPr>
            <a:r>
              <a:rPr lang="en-US" altLang="zh-CN" sz="1400" b="1" dirty="0" smtClean="0"/>
              <a:t>public String </a:t>
            </a:r>
            <a:r>
              <a:rPr lang="en-US" altLang="zh-CN" sz="1400" b="1" dirty="0" err="1" smtClean="0"/>
              <a:t>getName</a:t>
            </a:r>
            <a:r>
              <a:rPr lang="en-US" altLang="zh-CN" sz="1400" b="1" dirty="0" smtClean="0"/>
              <a:t>(){</a:t>
            </a:r>
          </a:p>
          <a:p>
            <a:pPr>
              <a:buNone/>
            </a:pPr>
            <a:r>
              <a:rPr lang="en-US" altLang="zh-CN" sz="1400" b="1" dirty="0" smtClean="0"/>
              <a:t>return this.name ;</a:t>
            </a:r>
          </a:p>
          <a:p>
            <a:pPr>
              <a:buNone/>
            </a:pPr>
            <a:r>
              <a:rPr lang="en-US" altLang="zh-CN" sz="1400" dirty="0" smtClean="0"/>
              <a:t>}</a:t>
            </a:r>
          </a:p>
          <a:p>
            <a:pPr>
              <a:buNone/>
            </a:pPr>
            <a:r>
              <a:rPr lang="en-US" altLang="zh-CN" sz="1400" b="1" dirty="0" smtClean="0"/>
              <a:t>public </a:t>
            </a:r>
            <a:r>
              <a:rPr lang="en-US" altLang="zh-CN" sz="1400" b="1" dirty="0" err="1" smtClean="0"/>
              <a:t>int</a:t>
            </a:r>
            <a:r>
              <a:rPr lang="en-US" altLang="zh-CN" sz="1400" b="1" dirty="0" smtClean="0"/>
              <a:t> </a:t>
            </a:r>
            <a:r>
              <a:rPr lang="en-US" altLang="zh-CN" sz="1400" b="1" dirty="0" err="1" smtClean="0"/>
              <a:t>getAge</a:t>
            </a:r>
            <a:r>
              <a:rPr lang="en-US" altLang="zh-CN" sz="1400" b="1" dirty="0" smtClean="0"/>
              <a:t>(){</a:t>
            </a:r>
          </a:p>
          <a:p>
            <a:pPr>
              <a:buNone/>
            </a:pPr>
            <a:r>
              <a:rPr lang="en-US" altLang="zh-CN" sz="1400" b="1" dirty="0" smtClean="0"/>
              <a:t>return </a:t>
            </a:r>
            <a:r>
              <a:rPr lang="en-US" altLang="zh-CN" sz="1400" b="1" dirty="0" err="1" smtClean="0"/>
              <a:t>this.age</a:t>
            </a:r>
            <a:r>
              <a:rPr lang="en-US" altLang="zh-CN" sz="1400" b="1" dirty="0" smtClean="0"/>
              <a:t> ;</a:t>
            </a:r>
          </a:p>
          <a:p>
            <a:pPr>
              <a:buNone/>
            </a:pPr>
            <a:r>
              <a:rPr lang="en-US" altLang="zh-CN" sz="1400" dirty="0" smtClean="0"/>
              <a:t>}</a:t>
            </a:r>
          </a:p>
          <a:p>
            <a:pPr>
              <a:buNone/>
            </a:pPr>
            <a:r>
              <a:rPr lang="en-US" altLang="zh-CN" sz="1400" dirty="0" smtClean="0"/>
              <a:t>}</a:t>
            </a:r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/>
              <a:t>SimpleBean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2733489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 smtClean="0"/>
              <a:t>PreparedStatement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实例包含已编译的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语句。包含于 </a:t>
            </a:r>
            <a:r>
              <a:rPr lang="en-US" altLang="zh-CN" dirty="0" err="1" smtClean="0"/>
              <a:t>PreparedStatement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对象中的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语句可具有一个或多个 </a:t>
            </a:r>
            <a:r>
              <a:rPr lang="en-US" altLang="zh-CN" dirty="0" smtClean="0"/>
              <a:t>IN </a:t>
            </a:r>
            <a:r>
              <a:rPr lang="zh-CN" altLang="en-US" dirty="0" smtClean="0"/>
              <a:t>参数。</a:t>
            </a:r>
            <a:r>
              <a:rPr lang="en-US" altLang="zh-CN" dirty="0" smtClean="0"/>
              <a:t>IN</a:t>
            </a:r>
            <a:r>
              <a:rPr lang="zh-CN" altLang="en-US" dirty="0" smtClean="0"/>
              <a:t>参数的值在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语句创建时未被指定。相反的，该语句为每个 </a:t>
            </a:r>
            <a:r>
              <a:rPr lang="en-US" altLang="zh-CN" dirty="0" smtClean="0"/>
              <a:t>IN </a:t>
            </a:r>
            <a:r>
              <a:rPr lang="zh-CN" altLang="en-US" dirty="0" smtClean="0"/>
              <a:t>参数保留一个问号（“？”）作为占位符。每个问号的值必须在该语句执行之前，通过适当的</a:t>
            </a:r>
            <a:r>
              <a:rPr lang="en-US" altLang="zh-CN" dirty="0" err="1" smtClean="0"/>
              <a:t>setXXX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方法来提供。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PreparedStatement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265" t="17582" r="9611" b="45825"/>
          <a:stretch>
            <a:fillRect/>
          </a:stretch>
        </p:blipFill>
        <p:spPr bwMode="auto">
          <a:xfrm>
            <a:off x="428596" y="4357694"/>
            <a:ext cx="817499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1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hlinkClick r:id="rId2" action="ppaction://hlinkfile" tooltip="java.sql 中的接口"/>
              </a:rPr>
              <a:t>PreparedStatement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hlinkClick r:id="rId3" action="ppaction://hlinkfile"/>
              </a:rPr>
              <a:t>prepareStatement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4" action="ppaction://hlinkfile" tooltip="java.lang 中的类"/>
              </a:rPr>
              <a:t>String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) </a:t>
            </a:r>
            <a:br>
              <a:rPr lang="en-US" altLang="zh-CN" dirty="0" smtClean="0"/>
            </a:br>
            <a:r>
              <a:rPr lang="zh-CN" altLang="en-US" dirty="0" smtClean="0"/>
              <a:t>创建一个 </a:t>
            </a:r>
            <a:r>
              <a:rPr lang="en-US" altLang="zh-CN" dirty="0" err="1" smtClean="0"/>
              <a:t>PreparedStatement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对象来将参数化的 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语句发送到数据库。</a:t>
            </a:r>
            <a:endParaRPr lang="en-US" altLang="zh-CN" dirty="0" smtClean="0"/>
          </a:p>
          <a:p>
            <a:r>
              <a:rPr lang="zh-CN" altLang="en-US" dirty="0" smtClean="0"/>
              <a:t>各种</a:t>
            </a:r>
            <a:r>
              <a:rPr lang="en-US" altLang="zh-CN" dirty="0" err="1" smtClean="0"/>
              <a:t>setXXXX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2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2852"/>
            <a:ext cx="942981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package cumt.ch7;</a:t>
            </a:r>
          </a:p>
          <a:p>
            <a:r>
              <a:rPr lang="en-US" altLang="zh-CN" sz="1400" dirty="0" smtClean="0"/>
              <a:t>public class PreparedStatementDemo1 {</a:t>
            </a:r>
          </a:p>
          <a:p>
            <a:r>
              <a:rPr lang="en-US" altLang="zh-CN" sz="1400" dirty="0" smtClean="0"/>
              <a:t>public static final String DBDRIVER="</a:t>
            </a:r>
            <a:r>
              <a:rPr lang="en-US" altLang="zh-CN" sz="1400" dirty="0" err="1" smtClean="0"/>
              <a:t>org.gjt.mm.mysql.Driver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public static final String DBURL="</a:t>
            </a:r>
            <a:r>
              <a:rPr lang="en-US" altLang="zh-CN" sz="1400" dirty="0" err="1" smtClean="0"/>
              <a:t>jdbc:mysql</a:t>
            </a:r>
            <a:r>
              <a:rPr lang="en-US" altLang="zh-CN" sz="1400" dirty="0" smtClean="0"/>
              <a:t>://localhost:3306/test1";</a:t>
            </a:r>
          </a:p>
          <a:p>
            <a:r>
              <a:rPr lang="en-US" altLang="zh-CN" sz="1400" dirty="0" smtClean="0"/>
              <a:t>public static final String DBUSER="root";</a:t>
            </a:r>
          </a:p>
          <a:p>
            <a:r>
              <a:rPr lang="en-US" altLang="zh-CN" sz="1400" dirty="0" smtClean="0"/>
              <a:t>public static final String DBPASS="</a:t>
            </a:r>
            <a:r>
              <a:rPr lang="en-US" altLang="zh-CN" sz="1400" dirty="0" err="1" smtClean="0"/>
              <a:t>mysqladmin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public static void main(String[] </a:t>
            </a:r>
            <a:r>
              <a:rPr lang="en-US" altLang="zh-CN" sz="1400" dirty="0" err="1" smtClean="0"/>
              <a:t>args</a:t>
            </a:r>
            <a:r>
              <a:rPr lang="en-US" altLang="zh-CN" sz="1400" dirty="0" smtClean="0"/>
              <a:t>) throws Exception{</a:t>
            </a:r>
          </a:p>
          <a:p>
            <a:r>
              <a:rPr lang="en-US" altLang="zh-CN" sz="1400" dirty="0" smtClean="0"/>
              <a:t>	Connection </a:t>
            </a:r>
            <a:r>
              <a:rPr lang="en-US" altLang="zh-CN" sz="1400" dirty="0" err="1" smtClean="0"/>
              <a:t>conn</a:t>
            </a:r>
            <a:r>
              <a:rPr lang="en-US" altLang="zh-CN" sz="1400" dirty="0" smtClean="0"/>
              <a:t>=null;</a:t>
            </a:r>
          </a:p>
          <a:p>
            <a:r>
              <a:rPr lang="en-US" altLang="zh-CN" sz="1400" dirty="0" smtClean="0"/>
              <a:t>	//Statement stmt=null;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ResultSet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rs</a:t>
            </a:r>
            <a:r>
              <a:rPr lang="en-US" altLang="zh-CN" sz="1400" dirty="0" smtClean="0"/>
              <a:t>=null;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PreparedStatement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pstmt</a:t>
            </a:r>
            <a:r>
              <a:rPr lang="en-US" altLang="zh-CN" sz="1400" dirty="0" smtClean="0"/>
              <a:t>=null;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sql</a:t>
            </a:r>
            <a:r>
              <a:rPr lang="en-US" altLang="zh-CN" sz="1400" dirty="0" smtClean="0"/>
              <a:t>="INSERT INTO student(</a:t>
            </a:r>
            <a:r>
              <a:rPr lang="en-US" altLang="zh-CN" sz="1400" dirty="0" err="1" smtClean="0"/>
              <a:t>sno,sname,sage,ssex,sclass</a:t>
            </a:r>
            <a:r>
              <a:rPr lang="en-US" altLang="zh-CN" sz="1400" dirty="0" smtClean="0"/>
              <a:t>) VALUES (?,?,?,?,?) " 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sno</a:t>
            </a:r>
            <a:r>
              <a:rPr lang="en-US" altLang="zh-CN" sz="1400" dirty="0" smtClean="0"/>
              <a:t>="200919";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sname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张加一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 sage=22;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ssex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女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	String </a:t>
            </a:r>
            <a:r>
              <a:rPr lang="en-US" altLang="zh-CN" sz="1400" dirty="0" err="1" smtClean="0"/>
              <a:t>sclass</a:t>
            </a:r>
            <a:r>
              <a:rPr lang="en-US" altLang="zh-CN" sz="1400" dirty="0" smtClean="0"/>
              <a:t>="</a:t>
            </a:r>
            <a:r>
              <a:rPr lang="zh-CN" altLang="en-US" sz="1400" dirty="0" smtClean="0"/>
              <a:t>计科三班</a:t>
            </a:r>
            <a:r>
              <a:rPr lang="en-US" altLang="zh-CN" sz="1400" dirty="0" smtClean="0"/>
              <a:t>";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Class.forName</a:t>
            </a:r>
            <a:r>
              <a:rPr lang="en-US" altLang="zh-CN" sz="1400" dirty="0" smtClean="0"/>
              <a:t>(DBDRIVER);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conn</a:t>
            </a:r>
            <a:r>
              <a:rPr lang="en-US" altLang="zh-CN" sz="1400" dirty="0" smtClean="0"/>
              <a:t>=</a:t>
            </a:r>
            <a:r>
              <a:rPr lang="en-US" altLang="zh-CN" sz="1400" dirty="0" err="1" smtClean="0"/>
              <a:t>DriverManager.getConnection</a:t>
            </a:r>
            <a:r>
              <a:rPr lang="en-US" altLang="zh-CN" sz="1400" dirty="0" smtClean="0"/>
              <a:t>(DBURL,DBUSER,DBPASS);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conn.prepareStatement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sql</a:t>
            </a:r>
            <a:r>
              <a:rPr lang="en-US" altLang="zh-CN" sz="1400" dirty="0" smtClean="0"/>
              <a:t>) ;	// </a:t>
            </a:r>
            <a:r>
              <a:rPr lang="zh-CN" altLang="en-US" sz="1400" dirty="0" smtClean="0"/>
              <a:t>实例化</a:t>
            </a:r>
            <a:r>
              <a:rPr lang="en-US" altLang="zh-CN" sz="1400" dirty="0" err="1" smtClean="0"/>
              <a:t>PreapredStatement</a:t>
            </a:r>
            <a:r>
              <a:rPr lang="zh-CN" altLang="en-US" sz="1400" dirty="0" smtClean="0"/>
              <a:t>对象</a:t>
            </a:r>
          </a:p>
          <a:p>
            <a:r>
              <a:rPr lang="zh-CN" altLang="en-US" sz="1400" dirty="0" smtClean="0"/>
              <a:t>	</a:t>
            </a:r>
            <a:r>
              <a:rPr lang="en-US" altLang="zh-CN" sz="1400" dirty="0" err="1" smtClean="0"/>
              <a:t>pstmt.setString</a:t>
            </a:r>
            <a:r>
              <a:rPr lang="en-US" altLang="zh-CN" sz="1400" dirty="0" smtClean="0"/>
              <a:t>(1,sno)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pstmt.setString</a:t>
            </a:r>
            <a:r>
              <a:rPr lang="en-US" altLang="zh-CN" sz="1400" dirty="0" smtClean="0"/>
              <a:t>(2,sname)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pstmt.setInt</a:t>
            </a:r>
            <a:r>
              <a:rPr lang="en-US" altLang="zh-CN" sz="1400" dirty="0" smtClean="0"/>
              <a:t>(3,sage)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pstmt.setString</a:t>
            </a:r>
            <a:r>
              <a:rPr lang="en-US" altLang="zh-CN" sz="1400" dirty="0" smtClean="0"/>
              <a:t>(4,ssex)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pstmt.setString</a:t>
            </a:r>
            <a:r>
              <a:rPr lang="en-US" altLang="zh-CN" sz="1400" dirty="0" smtClean="0"/>
              <a:t>(5,sclass) 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 t=</a:t>
            </a:r>
            <a:r>
              <a:rPr lang="en-US" altLang="zh-CN" sz="1400" dirty="0" err="1" smtClean="0"/>
              <a:t>pstmt.executeUpdate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rs.close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pstmt.close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	</a:t>
            </a:r>
            <a:r>
              <a:rPr lang="en-US" altLang="zh-CN" sz="1400" dirty="0" err="1" smtClean="0"/>
              <a:t>conn.close</a:t>
            </a:r>
            <a:r>
              <a:rPr lang="en-US" altLang="zh-CN" sz="1400" dirty="0" smtClean="0"/>
              <a:t>();</a:t>
            </a:r>
          </a:p>
          <a:p>
            <a:r>
              <a:rPr lang="en-US" altLang="zh-CN" sz="1400" dirty="0" smtClean="0"/>
              <a:t>}</a:t>
            </a:r>
          </a:p>
          <a:p>
            <a:r>
              <a:rPr lang="en-US" altLang="zh-CN" sz="1400" dirty="0" smtClean="0"/>
              <a:t>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366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0034" y="0"/>
            <a:ext cx="814393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/>
              <a:t>package cumt.ch7;</a:t>
            </a:r>
          </a:p>
          <a:p>
            <a:r>
              <a:rPr lang="en-US" altLang="zh-CN" sz="1200" b="1" dirty="0" smtClean="0"/>
              <a:t>public class </a:t>
            </a:r>
            <a:r>
              <a:rPr lang="en-US" altLang="zh-CN" sz="1200" b="1" dirty="0" err="1" smtClean="0"/>
              <a:t>PreparedStatementDemo</a:t>
            </a:r>
            <a:r>
              <a:rPr lang="en-US" altLang="zh-CN" sz="1200" b="1" dirty="0" smtClean="0"/>
              <a:t> {public static final String </a:t>
            </a:r>
            <a:r>
              <a:rPr lang="en-US" altLang="zh-CN" sz="1200" b="1" i="1" dirty="0" smtClean="0"/>
              <a:t>DBDRIVER="</a:t>
            </a:r>
            <a:r>
              <a:rPr lang="en-US" altLang="zh-CN" sz="1200" b="1" i="1" dirty="0" err="1" smtClean="0"/>
              <a:t>org.gjt.mm.mysql.Driver</a:t>
            </a:r>
            <a:r>
              <a:rPr lang="en-US" altLang="zh-CN" sz="1200" b="1" i="1" dirty="0" smtClean="0"/>
              <a:t>";</a:t>
            </a:r>
          </a:p>
          <a:p>
            <a:r>
              <a:rPr lang="en-US" altLang="zh-CN" sz="1200" b="1" dirty="0" smtClean="0"/>
              <a:t>public static final String </a:t>
            </a:r>
            <a:r>
              <a:rPr lang="en-US" altLang="zh-CN" sz="1200" b="1" i="1" dirty="0" smtClean="0"/>
              <a:t>DBURL="</a:t>
            </a:r>
            <a:r>
              <a:rPr lang="en-US" altLang="zh-CN" sz="1200" b="1" i="1" dirty="0" err="1" smtClean="0"/>
              <a:t>jdbc:mysql</a:t>
            </a:r>
            <a:r>
              <a:rPr lang="en-US" altLang="zh-CN" sz="1200" b="1" i="1" dirty="0" smtClean="0"/>
              <a:t>://localhost:3306/test1";</a:t>
            </a:r>
          </a:p>
          <a:p>
            <a:r>
              <a:rPr lang="en-US" altLang="zh-CN" sz="1200" b="1" dirty="0" smtClean="0"/>
              <a:t>public static final String </a:t>
            </a:r>
            <a:r>
              <a:rPr lang="en-US" altLang="zh-CN" sz="1200" b="1" i="1" dirty="0" smtClean="0"/>
              <a:t>DBUSER="root";</a:t>
            </a:r>
          </a:p>
          <a:p>
            <a:r>
              <a:rPr lang="en-US" altLang="zh-CN" sz="1200" b="1" dirty="0" smtClean="0"/>
              <a:t>public static final String </a:t>
            </a:r>
            <a:r>
              <a:rPr lang="en-US" altLang="zh-CN" sz="1200" b="1" i="1" dirty="0" smtClean="0"/>
              <a:t>DBPASS="</a:t>
            </a:r>
            <a:r>
              <a:rPr lang="en-US" altLang="zh-CN" sz="1200" b="1" i="1" dirty="0" err="1" smtClean="0"/>
              <a:t>mysqladmin</a:t>
            </a:r>
            <a:r>
              <a:rPr lang="en-US" altLang="zh-CN" sz="1200" b="1" i="1" dirty="0" smtClean="0"/>
              <a:t>";</a:t>
            </a:r>
          </a:p>
          <a:p>
            <a:r>
              <a:rPr lang="en-US" altLang="zh-CN" sz="1200" b="1" dirty="0" smtClean="0"/>
              <a:t>public static void main(String[] </a:t>
            </a:r>
            <a:r>
              <a:rPr lang="en-US" altLang="zh-CN" sz="1200" b="1" dirty="0" err="1" smtClean="0"/>
              <a:t>args</a:t>
            </a:r>
            <a:r>
              <a:rPr lang="en-US" altLang="zh-CN" sz="1200" b="1" dirty="0" smtClean="0"/>
              <a:t>) throws Exception{</a:t>
            </a:r>
          </a:p>
          <a:p>
            <a:r>
              <a:rPr lang="en-US" altLang="zh-CN" sz="1200" dirty="0" smtClean="0"/>
              <a:t>Connection </a:t>
            </a:r>
            <a:r>
              <a:rPr lang="en-US" altLang="zh-CN" sz="1200" dirty="0" err="1" smtClean="0"/>
              <a:t>conn</a:t>
            </a:r>
            <a:r>
              <a:rPr lang="en-US" altLang="zh-CN" sz="1200" dirty="0" smtClean="0"/>
              <a:t>=</a:t>
            </a:r>
            <a:r>
              <a:rPr lang="en-US" altLang="zh-CN" sz="1200" b="1" dirty="0" smtClean="0"/>
              <a:t>null;</a:t>
            </a:r>
          </a:p>
          <a:p>
            <a:r>
              <a:rPr lang="en-US" altLang="zh-CN" sz="1200" dirty="0" smtClean="0"/>
              <a:t>//Statement </a:t>
            </a:r>
            <a:r>
              <a:rPr lang="en-US" altLang="zh-CN" sz="1200" u="sng" dirty="0" smtClean="0"/>
              <a:t>stmt=null;</a:t>
            </a:r>
          </a:p>
          <a:p>
            <a:r>
              <a:rPr lang="en-US" altLang="zh-CN" sz="1200" dirty="0" err="1" smtClean="0"/>
              <a:t>ResultSet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rs</a:t>
            </a:r>
            <a:r>
              <a:rPr lang="en-US" altLang="zh-CN" sz="1200" dirty="0" smtClean="0"/>
              <a:t>=</a:t>
            </a:r>
            <a:r>
              <a:rPr lang="en-US" altLang="zh-CN" sz="1200" b="1" dirty="0" smtClean="0"/>
              <a:t>null;</a:t>
            </a:r>
          </a:p>
          <a:p>
            <a:r>
              <a:rPr lang="en-US" altLang="zh-CN" sz="1200" dirty="0" err="1" smtClean="0"/>
              <a:t>PreparedStatement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pstmt</a:t>
            </a:r>
            <a:r>
              <a:rPr lang="en-US" altLang="zh-CN" sz="1200" dirty="0" smtClean="0"/>
              <a:t>=</a:t>
            </a:r>
            <a:r>
              <a:rPr lang="en-US" altLang="zh-CN" sz="1200" b="1" dirty="0" smtClean="0"/>
              <a:t>null;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keyWord</a:t>
            </a:r>
            <a:r>
              <a:rPr lang="en-US" altLang="zh-CN" sz="1200" dirty="0" smtClean="0"/>
              <a:t>="</a:t>
            </a:r>
            <a:r>
              <a:rPr lang="zh-CN" altLang="en-US" sz="1200" dirty="0" smtClean="0"/>
              <a:t>王</a:t>
            </a:r>
            <a:r>
              <a:rPr lang="en-US" altLang="zh-CN" sz="1200" dirty="0" smtClean="0"/>
              <a:t>";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sql</a:t>
            </a:r>
            <a:r>
              <a:rPr lang="en-US" altLang="zh-CN" sz="1200" dirty="0" smtClean="0"/>
              <a:t>="select </a:t>
            </a:r>
            <a:r>
              <a:rPr lang="en-US" altLang="zh-CN" sz="1200" dirty="0" err="1" smtClean="0"/>
              <a:t>sno,sname,sage,ssex,sclass</a:t>
            </a:r>
            <a:r>
              <a:rPr lang="en-US" altLang="zh-CN" sz="1200" dirty="0" smtClean="0"/>
              <a:t> from student where </a:t>
            </a:r>
            <a:r>
              <a:rPr lang="en-US" altLang="zh-CN" sz="1200" dirty="0" err="1" smtClean="0"/>
              <a:t>sname</a:t>
            </a:r>
            <a:r>
              <a:rPr lang="en-US" altLang="zh-CN" sz="1200" dirty="0" smtClean="0"/>
              <a:t> like ?";</a:t>
            </a:r>
          </a:p>
          <a:p>
            <a:r>
              <a:rPr lang="en-US" altLang="zh-CN" sz="1200" dirty="0" err="1" smtClean="0"/>
              <a:t>Class.</a:t>
            </a:r>
            <a:r>
              <a:rPr lang="en-US" altLang="zh-CN" sz="1200" i="1" dirty="0" err="1" smtClean="0"/>
              <a:t>forName</a:t>
            </a:r>
            <a:r>
              <a:rPr lang="en-US" altLang="zh-CN" sz="1200" i="1" dirty="0" smtClean="0"/>
              <a:t>(DBDRIVER);</a:t>
            </a:r>
          </a:p>
          <a:p>
            <a:r>
              <a:rPr lang="en-US" altLang="zh-CN" sz="1200" dirty="0" err="1" smtClean="0"/>
              <a:t>conn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DriverManager.</a:t>
            </a:r>
            <a:r>
              <a:rPr lang="en-US" altLang="zh-CN" sz="1200" i="1" dirty="0" err="1" smtClean="0"/>
              <a:t>getConnection</a:t>
            </a:r>
            <a:r>
              <a:rPr lang="en-US" altLang="zh-CN" sz="1200" i="1" dirty="0" smtClean="0"/>
              <a:t>(DBURL,DBUSER,DBPASS);</a:t>
            </a:r>
          </a:p>
          <a:p>
            <a:r>
              <a:rPr lang="en-US" altLang="zh-CN" sz="1200" dirty="0" err="1" smtClean="0"/>
              <a:t>pstmt</a:t>
            </a:r>
            <a:r>
              <a:rPr lang="en-US" altLang="zh-CN" sz="1200" dirty="0" smtClean="0"/>
              <a:t> = </a:t>
            </a:r>
            <a:r>
              <a:rPr lang="en-US" altLang="zh-CN" sz="1200" dirty="0" err="1" smtClean="0"/>
              <a:t>conn.prepareStatement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sql</a:t>
            </a:r>
            <a:r>
              <a:rPr lang="en-US" altLang="zh-CN" sz="1200" dirty="0" smtClean="0"/>
              <a:t>) ;// </a:t>
            </a:r>
            <a:r>
              <a:rPr lang="zh-CN" altLang="en-US" sz="1200" dirty="0" smtClean="0"/>
              <a:t>实例化</a:t>
            </a:r>
            <a:r>
              <a:rPr lang="en-US" altLang="zh-CN" sz="1200" dirty="0" err="1" smtClean="0"/>
              <a:t>PreapredStatement</a:t>
            </a:r>
            <a:r>
              <a:rPr lang="zh-CN" altLang="en-US" sz="1200" dirty="0" smtClean="0"/>
              <a:t>对象</a:t>
            </a:r>
          </a:p>
          <a:p>
            <a:r>
              <a:rPr lang="en-US" altLang="zh-CN" sz="1200" dirty="0" err="1" smtClean="0"/>
              <a:t>pstmt.setString</a:t>
            </a:r>
            <a:r>
              <a:rPr lang="en-US" altLang="zh-CN" sz="1200" dirty="0" smtClean="0"/>
              <a:t>(1,"%"+</a:t>
            </a:r>
            <a:r>
              <a:rPr lang="en-US" altLang="zh-CN" sz="1200" dirty="0" err="1" smtClean="0"/>
              <a:t>keyWord</a:t>
            </a:r>
            <a:r>
              <a:rPr lang="en-US" altLang="zh-CN" sz="1200" dirty="0" smtClean="0"/>
              <a:t>+"%") ;</a:t>
            </a:r>
          </a:p>
          <a:p>
            <a:r>
              <a:rPr lang="en-US" altLang="zh-CN" sz="1200" dirty="0" err="1" smtClean="0"/>
              <a:t>rs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pstmt.executeQuery</a:t>
            </a:r>
            <a:r>
              <a:rPr lang="en-US" altLang="zh-CN" sz="1200" dirty="0" smtClean="0"/>
              <a:t>();</a:t>
            </a:r>
          </a:p>
          <a:p>
            <a:r>
              <a:rPr lang="en-US" altLang="zh-CN" sz="1200" b="1" dirty="0" smtClean="0"/>
              <a:t>while(</a:t>
            </a:r>
            <a:r>
              <a:rPr lang="en-US" altLang="zh-CN" sz="1200" b="1" dirty="0" err="1" smtClean="0"/>
              <a:t>rs.next</a:t>
            </a:r>
            <a:r>
              <a:rPr lang="en-US" altLang="zh-CN" sz="1200" b="1" dirty="0" smtClean="0"/>
              <a:t>()){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sno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(1);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sname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(2);</a:t>
            </a:r>
          </a:p>
          <a:p>
            <a:r>
              <a:rPr lang="en-US" altLang="zh-CN" sz="1200" b="1" dirty="0" err="1" smtClean="0"/>
              <a:t>int</a:t>
            </a:r>
            <a:r>
              <a:rPr lang="en-US" altLang="zh-CN" sz="1200" b="1" dirty="0" smtClean="0"/>
              <a:t> sage=</a:t>
            </a:r>
            <a:r>
              <a:rPr lang="en-US" altLang="zh-CN" sz="1200" b="1" dirty="0" err="1" smtClean="0"/>
              <a:t>rs.getInt</a:t>
            </a:r>
            <a:r>
              <a:rPr lang="en-US" altLang="zh-CN" sz="1200" b="1" dirty="0" smtClean="0"/>
              <a:t>(3);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ssex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(4);</a:t>
            </a:r>
          </a:p>
          <a:p>
            <a:r>
              <a:rPr lang="en-US" altLang="zh-CN" sz="1200" dirty="0" smtClean="0"/>
              <a:t>String </a:t>
            </a:r>
            <a:r>
              <a:rPr lang="en-US" altLang="zh-CN" sz="1200" dirty="0" err="1" smtClean="0"/>
              <a:t>sclass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rs.getString</a:t>
            </a:r>
            <a:r>
              <a:rPr lang="en-US" altLang="zh-CN" sz="1200" dirty="0" smtClean="0"/>
              <a:t>(5);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学号</a:t>
            </a:r>
            <a:r>
              <a:rPr lang="en-US" altLang="zh-CN" sz="1200" i="1" dirty="0" smtClean="0"/>
              <a:t>:"+</a:t>
            </a:r>
            <a:r>
              <a:rPr lang="en-US" altLang="zh-CN" sz="1200" i="1" dirty="0" err="1" smtClean="0"/>
              <a:t>sno</a:t>
            </a:r>
            <a:r>
              <a:rPr lang="en-US" altLang="zh-CN" sz="1200" i="1" dirty="0" smtClean="0"/>
              <a:t>+",");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姓名</a:t>
            </a:r>
            <a:r>
              <a:rPr lang="en-US" altLang="zh-CN" sz="1200" i="1" dirty="0" smtClean="0"/>
              <a:t>:"+</a:t>
            </a:r>
            <a:r>
              <a:rPr lang="en-US" altLang="zh-CN" sz="1200" i="1" dirty="0" err="1" smtClean="0"/>
              <a:t>sname</a:t>
            </a:r>
            <a:r>
              <a:rPr lang="en-US" altLang="zh-CN" sz="1200" i="1" dirty="0" smtClean="0"/>
              <a:t>+"</a:t>
            </a:r>
            <a:r>
              <a:rPr lang="zh-CN" altLang="en-US" sz="1200" i="1" dirty="0" smtClean="0"/>
              <a:t>，</a:t>
            </a:r>
            <a:r>
              <a:rPr lang="en-US" altLang="zh-CN" sz="1200" i="1" dirty="0" smtClean="0"/>
              <a:t>");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年龄</a:t>
            </a:r>
            <a:r>
              <a:rPr lang="en-US" altLang="zh-CN" sz="1200" i="1" dirty="0" smtClean="0"/>
              <a:t>:"+sage+"</a:t>
            </a:r>
            <a:r>
              <a:rPr lang="zh-CN" altLang="en-US" sz="1200" i="1" dirty="0" smtClean="0"/>
              <a:t>，</a:t>
            </a:r>
            <a:r>
              <a:rPr lang="en-US" altLang="zh-CN" sz="1200" i="1" dirty="0" smtClean="0"/>
              <a:t>");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性别</a:t>
            </a:r>
            <a:r>
              <a:rPr lang="en-US" altLang="zh-CN" sz="1200" i="1" dirty="0" smtClean="0"/>
              <a:t>:"+</a:t>
            </a:r>
            <a:r>
              <a:rPr lang="en-US" altLang="zh-CN" sz="1200" i="1" dirty="0" err="1" smtClean="0"/>
              <a:t>ssex</a:t>
            </a:r>
            <a:r>
              <a:rPr lang="en-US" altLang="zh-CN" sz="1200" i="1" dirty="0" smtClean="0"/>
              <a:t>+"</a:t>
            </a:r>
            <a:r>
              <a:rPr lang="zh-CN" altLang="en-US" sz="1200" i="1" dirty="0" smtClean="0"/>
              <a:t>，</a:t>
            </a:r>
            <a:r>
              <a:rPr lang="en-US" altLang="zh-CN" sz="1200" i="1" dirty="0" smtClean="0"/>
              <a:t>");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out.println</a:t>
            </a:r>
            <a:r>
              <a:rPr lang="en-US" altLang="zh-CN" sz="1200" i="1" dirty="0" smtClean="0"/>
              <a:t>("</a:t>
            </a:r>
            <a:r>
              <a:rPr lang="zh-CN" altLang="en-US" sz="1200" i="1" dirty="0" smtClean="0"/>
              <a:t>班级</a:t>
            </a:r>
            <a:r>
              <a:rPr lang="en-US" altLang="zh-CN" sz="1200" i="1" dirty="0" smtClean="0"/>
              <a:t>:"+</a:t>
            </a:r>
            <a:r>
              <a:rPr lang="en-US" altLang="zh-CN" sz="1200" i="1" dirty="0" err="1" smtClean="0"/>
              <a:t>sclass</a:t>
            </a:r>
            <a:r>
              <a:rPr lang="en-US" altLang="zh-CN" sz="1200" i="1" dirty="0" smtClean="0"/>
              <a:t>);</a:t>
            </a:r>
          </a:p>
          <a:p>
            <a:r>
              <a:rPr lang="en-US" altLang="zh-CN" sz="1200" dirty="0" err="1" smtClean="0"/>
              <a:t>System.</a:t>
            </a:r>
            <a:r>
              <a:rPr lang="en-US" altLang="zh-CN" sz="1200" i="1" dirty="0" err="1" smtClean="0"/>
              <a:t>out.println</a:t>
            </a:r>
            <a:r>
              <a:rPr lang="en-US" altLang="zh-CN" sz="1200" i="1" dirty="0" smtClean="0"/>
              <a:t>("------------------------");</a:t>
            </a:r>
          </a:p>
          <a:p>
            <a:r>
              <a:rPr lang="en-US" altLang="zh-CN" sz="1200" dirty="0" smtClean="0"/>
              <a:t>}</a:t>
            </a:r>
          </a:p>
          <a:p>
            <a:r>
              <a:rPr lang="en-US" altLang="zh-CN" sz="1200" dirty="0" err="1" smtClean="0"/>
              <a:t>rs.close</a:t>
            </a:r>
            <a:r>
              <a:rPr lang="en-US" altLang="zh-CN" sz="1200" dirty="0" smtClean="0"/>
              <a:t>();</a:t>
            </a:r>
          </a:p>
          <a:p>
            <a:r>
              <a:rPr lang="en-US" altLang="zh-CN" sz="1200" dirty="0" err="1" smtClean="0"/>
              <a:t>pstmt.close</a:t>
            </a:r>
            <a:r>
              <a:rPr lang="en-US" altLang="zh-CN" sz="1200" dirty="0" smtClean="0"/>
              <a:t>();</a:t>
            </a:r>
          </a:p>
          <a:p>
            <a:r>
              <a:rPr lang="en-US" altLang="zh-CN" sz="1200" dirty="0" err="1" smtClean="0"/>
              <a:t>conn.close</a:t>
            </a:r>
            <a:r>
              <a:rPr lang="en-US" altLang="zh-CN" sz="1200" dirty="0" smtClean="0"/>
              <a:t>();</a:t>
            </a:r>
          </a:p>
          <a:p>
            <a:r>
              <a:rPr lang="en-US" altLang="zh-CN" sz="1200" dirty="0" smtClean="0"/>
              <a:t>}</a:t>
            </a:r>
          </a:p>
          <a:p>
            <a:r>
              <a:rPr lang="en-US" altLang="zh-CN" sz="1200" dirty="0" smtClean="0"/>
              <a:t>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8517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用学号进行登陆验证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尝试与</a:t>
            </a:r>
            <a:r>
              <a:rPr lang="en-US" altLang="zh-CN" dirty="0" smtClean="0"/>
              <a:t>JSP</a:t>
            </a:r>
            <a:r>
              <a:rPr lang="zh-CN" altLang="en-US" dirty="0" smtClean="0"/>
              <a:t>结合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83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7158" y="142876"/>
            <a:ext cx="8229600" cy="65722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altLang="zh-CN" sz="2000" dirty="0" smtClean="0"/>
              <a:t>&lt;form action=</a:t>
            </a:r>
            <a:r>
              <a:rPr lang="en-US" altLang="zh-CN" sz="2000" i="1" dirty="0" smtClean="0"/>
              <a:t>"login_check.jsp" method="post"&gt;</a:t>
            </a:r>
          </a:p>
          <a:p>
            <a:pPr>
              <a:buNone/>
            </a:pPr>
            <a:r>
              <a:rPr lang="en-US" altLang="zh-CN" sz="2000" dirty="0" smtClean="0"/>
              <a:t>&lt;table border=</a:t>
            </a:r>
            <a:r>
              <a:rPr lang="en-US" altLang="zh-CN" sz="2000" i="1" dirty="0" smtClean="0"/>
              <a:t>"1"&gt;</a:t>
            </a:r>
          </a:p>
          <a:p>
            <a:pPr>
              <a:buNone/>
            </a:pP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&lt;td </a:t>
            </a:r>
            <a:r>
              <a:rPr lang="en-US" altLang="zh-CN" sz="2000" dirty="0" err="1" smtClean="0"/>
              <a:t>colspan</a:t>
            </a:r>
            <a:r>
              <a:rPr lang="en-US" altLang="zh-CN" sz="2000" dirty="0" smtClean="0"/>
              <a:t>=</a:t>
            </a:r>
            <a:r>
              <a:rPr lang="en-US" altLang="zh-CN" sz="2000" i="1" dirty="0" smtClean="0"/>
              <a:t>“2“&gt;</a:t>
            </a:r>
            <a:r>
              <a:rPr lang="zh-CN" altLang="en-US" sz="2000" dirty="0" smtClean="0"/>
              <a:t>用户登陆</a:t>
            </a:r>
            <a:r>
              <a:rPr lang="en-US" altLang="zh-CN" sz="2000" dirty="0" smtClean="0"/>
              <a:t>&lt;/td&gt;</a:t>
            </a:r>
          </a:p>
          <a:p>
            <a:pPr>
              <a:buNone/>
            </a:pPr>
            <a:r>
              <a:rPr lang="en-US" altLang="zh-CN" sz="2000" dirty="0" smtClean="0"/>
              <a:t>&lt;/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     &lt;td&gt;</a:t>
            </a:r>
            <a:r>
              <a:rPr lang="zh-CN" altLang="en-US" sz="2000" dirty="0" smtClean="0"/>
              <a:t>学号：</a:t>
            </a:r>
            <a:r>
              <a:rPr lang="en-US" altLang="zh-CN" sz="2000" dirty="0" smtClean="0"/>
              <a:t>&lt;/td&gt;</a:t>
            </a:r>
          </a:p>
          <a:p>
            <a:pPr>
              <a:buNone/>
            </a:pPr>
            <a:r>
              <a:rPr lang="en-US" altLang="zh-CN" sz="2000" dirty="0" smtClean="0"/>
              <a:t>           &lt;td&gt;&lt;input type=</a:t>
            </a:r>
            <a:r>
              <a:rPr lang="en-US" altLang="zh-CN" sz="2000" i="1" dirty="0" smtClean="0"/>
              <a:t>"text" name="</a:t>
            </a:r>
            <a:r>
              <a:rPr lang="en-US" altLang="zh-CN" sz="2000" i="1" dirty="0" err="1" smtClean="0"/>
              <a:t>sno</a:t>
            </a:r>
            <a:r>
              <a:rPr lang="en-US" altLang="zh-CN" sz="2000" i="1" dirty="0" smtClean="0"/>
              <a:t>"&gt;&lt;/td&gt;</a:t>
            </a:r>
          </a:p>
          <a:p>
            <a:pPr>
              <a:buNone/>
            </a:pPr>
            <a:r>
              <a:rPr lang="en-US" altLang="zh-CN" sz="2000" dirty="0" smtClean="0"/>
              <a:t>&lt;/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     &lt;td&gt;</a:t>
            </a:r>
            <a:r>
              <a:rPr lang="zh-CN" altLang="en-US" sz="2000" dirty="0" smtClean="0"/>
              <a:t>姓名：</a:t>
            </a:r>
            <a:r>
              <a:rPr lang="en-US" altLang="zh-CN" sz="2000" dirty="0" smtClean="0"/>
              <a:t>&lt;/td&gt;</a:t>
            </a:r>
          </a:p>
          <a:p>
            <a:pPr>
              <a:buNone/>
            </a:pPr>
            <a:r>
              <a:rPr lang="en-US" altLang="zh-CN" sz="2000" dirty="0" smtClean="0"/>
              <a:t>            &lt; td&gt;&lt;input type=</a:t>
            </a:r>
            <a:r>
              <a:rPr lang="en-US" altLang="zh-CN" sz="2000" i="1" dirty="0" smtClean="0"/>
              <a:t>"text" name="</a:t>
            </a:r>
            <a:r>
              <a:rPr lang="en-US" altLang="zh-CN" sz="2000" i="1" dirty="0" err="1" smtClean="0"/>
              <a:t>sname</a:t>
            </a:r>
            <a:r>
              <a:rPr lang="en-US" altLang="zh-CN" sz="2000" i="1" dirty="0" smtClean="0"/>
              <a:t>"&gt;&lt;/td&gt;</a:t>
            </a:r>
          </a:p>
          <a:p>
            <a:pPr>
              <a:buNone/>
            </a:pPr>
            <a:r>
              <a:rPr lang="en-US" altLang="zh-CN" sz="2000" dirty="0" smtClean="0"/>
              <a:t>&lt;/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     &lt;td </a:t>
            </a:r>
            <a:r>
              <a:rPr lang="en-US" altLang="zh-CN" sz="2000" dirty="0" err="1" smtClean="0"/>
              <a:t>colspan</a:t>
            </a:r>
            <a:r>
              <a:rPr lang="en-US" altLang="zh-CN" sz="2000" dirty="0" smtClean="0"/>
              <a:t>=</a:t>
            </a:r>
            <a:r>
              <a:rPr lang="en-US" altLang="zh-CN" sz="2000" i="1" dirty="0" smtClean="0"/>
              <a:t>"2"&gt;</a:t>
            </a:r>
          </a:p>
          <a:p>
            <a:pPr>
              <a:buNone/>
            </a:pPr>
            <a:r>
              <a:rPr lang="en-US" altLang="zh-CN" sz="2000" dirty="0" smtClean="0"/>
              <a:t>           &lt;input type=</a:t>
            </a:r>
            <a:r>
              <a:rPr lang="en-US" altLang="zh-CN" sz="2000" i="1" dirty="0" smtClean="0"/>
              <a:t>"submit" value="</a:t>
            </a:r>
            <a:r>
              <a:rPr lang="zh-CN" altLang="en-US" sz="2000" i="1" dirty="0" smtClean="0"/>
              <a:t>登陆</a:t>
            </a:r>
            <a:r>
              <a:rPr lang="en-US" altLang="zh-CN" sz="2000" i="1" dirty="0" smtClean="0"/>
              <a:t>"&gt;</a:t>
            </a:r>
          </a:p>
          <a:p>
            <a:pPr>
              <a:buNone/>
            </a:pPr>
            <a:r>
              <a:rPr lang="en-US" altLang="zh-CN" sz="2000" dirty="0" smtClean="0"/>
              <a:t>        &lt;input type=</a:t>
            </a:r>
            <a:r>
              <a:rPr lang="en-US" altLang="zh-CN" sz="2000" i="1" dirty="0" smtClean="0"/>
              <a:t>"reset" value="</a:t>
            </a:r>
            <a:r>
              <a:rPr lang="zh-CN" altLang="en-US" sz="2000" i="1" dirty="0" smtClean="0"/>
              <a:t>重置</a:t>
            </a:r>
            <a:r>
              <a:rPr lang="en-US" altLang="zh-CN" sz="2000" i="1" dirty="0" smtClean="0"/>
              <a:t>"&gt;</a:t>
            </a:r>
          </a:p>
          <a:p>
            <a:pPr>
              <a:buNone/>
            </a:pPr>
            <a:r>
              <a:rPr lang="en-US" altLang="zh-CN" sz="2000" dirty="0" smtClean="0"/>
              <a:t>            &lt;/td&gt;</a:t>
            </a:r>
          </a:p>
          <a:p>
            <a:pPr>
              <a:buNone/>
            </a:pPr>
            <a:r>
              <a:rPr lang="en-US" altLang="zh-CN" sz="2000" dirty="0" smtClean="0"/>
              <a:t>&lt;/</a:t>
            </a:r>
            <a:r>
              <a:rPr lang="en-US" altLang="zh-CN" sz="2000" dirty="0" err="1" smtClean="0"/>
              <a:t>tr</a:t>
            </a:r>
            <a:r>
              <a:rPr lang="en-US" altLang="zh-CN" sz="2000" dirty="0" smtClean="0"/>
              <a:t>&gt;</a:t>
            </a:r>
          </a:p>
          <a:p>
            <a:pPr>
              <a:buNone/>
            </a:pPr>
            <a:r>
              <a:rPr lang="en-US" altLang="zh-CN" sz="2000" dirty="0" smtClean="0"/>
              <a:t>&lt;/table&gt;</a:t>
            </a:r>
          </a:p>
          <a:p>
            <a:pPr>
              <a:buNone/>
            </a:pPr>
            <a:r>
              <a:rPr lang="en-US" altLang="zh-CN" sz="2000" dirty="0" smtClean="0"/>
              <a:t>&lt;/form&gt;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6429388" y="714356"/>
            <a:ext cx="12105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0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00892" y="285728"/>
            <a:ext cx="1912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login_check.jsp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8596" y="714356"/>
            <a:ext cx="821537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/>
              <a:t>&lt;%!	// </a:t>
            </a:r>
            <a:r>
              <a:rPr lang="zh-CN" altLang="en-US" b="1" dirty="0" smtClean="0"/>
              <a:t>定义若干个数据库的连接常量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smtClean="0"/>
              <a:t>public static final String DBDRIVER = "</a:t>
            </a:r>
            <a:r>
              <a:rPr lang="en-US" altLang="zh-CN" b="1" dirty="0" err="1" smtClean="0"/>
              <a:t>org.gjt.mm.mysql.Driver</a:t>
            </a:r>
            <a:r>
              <a:rPr lang="en-US" altLang="zh-CN" b="1" dirty="0" smtClean="0"/>
              <a:t>" ;</a:t>
            </a:r>
          </a:p>
          <a:p>
            <a:r>
              <a:rPr lang="en-US" altLang="zh-CN" b="1" dirty="0" smtClean="0"/>
              <a:t>	public static final String DBURL = "</a:t>
            </a:r>
            <a:r>
              <a:rPr lang="en-US" altLang="zh-CN" b="1" dirty="0" err="1" smtClean="0"/>
              <a:t>jdbc:mysql</a:t>
            </a:r>
            <a:r>
              <a:rPr lang="en-US" altLang="zh-CN" b="1" smtClean="0"/>
              <a:t>://localhost:3306/test1" </a:t>
            </a:r>
            <a:r>
              <a:rPr lang="en-US" altLang="zh-CN" b="1" dirty="0" smtClean="0"/>
              <a:t>;</a:t>
            </a:r>
          </a:p>
          <a:p>
            <a:r>
              <a:rPr lang="en-US" altLang="zh-CN" b="1" dirty="0" smtClean="0"/>
              <a:t>	public static final String DBUSER = "root" ;</a:t>
            </a:r>
          </a:p>
          <a:p>
            <a:r>
              <a:rPr lang="en-US" altLang="zh-CN" b="1" dirty="0" smtClean="0"/>
              <a:t>	public static final String DBPASS = "</a:t>
            </a:r>
            <a:r>
              <a:rPr lang="en-US" altLang="zh-CN" b="1" dirty="0" err="1" smtClean="0"/>
              <a:t>mysqladmin</a:t>
            </a:r>
            <a:r>
              <a:rPr lang="en-US" altLang="zh-CN" b="1" dirty="0" smtClean="0"/>
              <a:t>" ;</a:t>
            </a:r>
          </a:p>
          <a:p>
            <a:r>
              <a:rPr lang="en-US" altLang="zh-CN" b="1" dirty="0" smtClean="0"/>
              <a:t>%&gt;</a:t>
            </a:r>
          </a:p>
          <a:p>
            <a:r>
              <a:rPr lang="en-US" altLang="zh-CN" b="1" dirty="0" smtClean="0"/>
              <a:t>&lt;%</a:t>
            </a:r>
          </a:p>
          <a:p>
            <a:r>
              <a:rPr lang="en-US" altLang="zh-CN" b="1" dirty="0" smtClean="0"/>
              <a:t>	Connection </a:t>
            </a:r>
            <a:r>
              <a:rPr lang="en-US" altLang="zh-CN" b="1" dirty="0" err="1" smtClean="0"/>
              <a:t>conn</a:t>
            </a:r>
            <a:r>
              <a:rPr lang="en-US" altLang="zh-CN" b="1" dirty="0" smtClean="0"/>
              <a:t> = null ;		// </a:t>
            </a:r>
            <a:r>
              <a:rPr lang="zh-CN" altLang="en-US" b="1" dirty="0" smtClean="0"/>
              <a:t>数据库连接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err="1" smtClean="0"/>
              <a:t>PreparedStatement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pstmt</a:t>
            </a:r>
            <a:r>
              <a:rPr lang="en-US" altLang="zh-CN" b="1" dirty="0" smtClean="0"/>
              <a:t> = null ;	// </a:t>
            </a:r>
            <a:r>
              <a:rPr lang="zh-CN" altLang="en-US" b="1" dirty="0" smtClean="0"/>
              <a:t>数据库预处理操作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err="1" smtClean="0"/>
              <a:t>ResultSet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rs</a:t>
            </a:r>
            <a:r>
              <a:rPr lang="en-US" altLang="zh-CN" b="1" dirty="0" smtClean="0"/>
              <a:t> = null ;		// </a:t>
            </a:r>
            <a:r>
              <a:rPr lang="zh-CN" altLang="en-US" b="1" dirty="0" smtClean="0"/>
              <a:t>查询要处理结果集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err="1" smtClean="0"/>
              <a:t>boolean</a:t>
            </a:r>
            <a:r>
              <a:rPr lang="en-US" altLang="zh-CN" b="1" dirty="0" smtClean="0"/>
              <a:t> flag = false ;	// </a:t>
            </a:r>
            <a:r>
              <a:rPr lang="zh-CN" altLang="en-US" b="1" dirty="0" smtClean="0"/>
              <a:t>保存标记</a:t>
            </a:r>
          </a:p>
          <a:p>
            <a:r>
              <a:rPr lang="zh-CN" altLang="en-US" b="1" dirty="0" smtClean="0"/>
              <a:t>	</a:t>
            </a:r>
            <a:r>
              <a:rPr lang="en-US" altLang="zh-CN" b="1" dirty="0" smtClean="0"/>
              <a:t>String name = null ;	// </a:t>
            </a:r>
            <a:r>
              <a:rPr lang="zh-CN" altLang="en-US" b="1" dirty="0" smtClean="0"/>
              <a:t>保存真实姓名</a:t>
            </a:r>
          </a:p>
          <a:p>
            <a:r>
              <a:rPr lang="en-US" altLang="zh-CN" b="1" dirty="0" smtClean="0"/>
              <a:t>%&gt;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1369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8596" y="285728"/>
            <a:ext cx="8429684" cy="635795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altLang="zh-CN" sz="2000" b="1" dirty="0" smtClean="0"/>
              <a:t>try{</a:t>
            </a:r>
          </a:p>
          <a:p>
            <a:pPr>
              <a:buNone/>
            </a:pPr>
            <a:r>
              <a:rPr lang="en-US" altLang="zh-CN" sz="2000" dirty="0" smtClean="0"/>
              <a:t>%&gt;</a:t>
            </a:r>
          </a:p>
          <a:p>
            <a:pPr>
              <a:buNone/>
            </a:pPr>
            <a:r>
              <a:rPr lang="en-US" altLang="zh-CN" sz="2000" dirty="0" smtClean="0"/>
              <a:t>&lt;%</a:t>
            </a:r>
          </a:p>
          <a:p>
            <a:pPr>
              <a:buNone/>
            </a:pPr>
            <a:r>
              <a:rPr lang="en-US" altLang="zh-CN" sz="2000" dirty="0" err="1" smtClean="0"/>
              <a:t>Class.forName</a:t>
            </a:r>
            <a:r>
              <a:rPr lang="en-US" altLang="zh-CN" sz="2000" dirty="0" smtClean="0"/>
              <a:t>(DBDRIVER) ;</a:t>
            </a:r>
          </a:p>
          <a:p>
            <a:pPr>
              <a:buNone/>
            </a:pPr>
            <a:r>
              <a:rPr lang="en-US" altLang="zh-CN" sz="2000" dirty="0" err="1" smtClean="0"/>
              <a:t>conn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DriverManager.getConnection</a:t>
            </a:r>
            <a:r>
              <a:rPr lang="en-US" altLang="zh-CN" sz="2000" dirty="0" smtClean="0"/>
              <a:t>(DBURL,DBUSER,DBPASS) ;</a:t>
            </a:r>
          </a:p>
          <a:p>
            <a:pPr>
              <a:buNone/>
            </a:pPr>
            <a:r>
              <a:rPr lang="en-US" altLang="zh-CN" sz="2000" dirty="0" smtClean="0"/>
              <a:t>String 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 = "SELECT </a:t>
            </a:r>
            <a:r>
              <a:rPr lang="en-US" altLang="zh-CN" sz="2000" dirty="0" err="1" smtClean="0"/>
              <a:t>sname</a:t>
            </a:r>
            <a:r>
              <a:rPr lang="en-US" altLang="zh-CN" sz="2000" dirty="0" smtClean="0"/>
              <a:t> FROM student WHERE </a:t>
            </a:r>
            <a:r>
              <a:rPr lang="en-US" altLang="zh-CN" sz="2000" dirty="0" err="1" smtClean="0"/>
              <a:t>sno</a:t>
            </a:r>
            <a:r>
              <a:rPr lang="en-US" altLang="zh-CN" sz="2000" dirty="0" smtClean="0"/>
              <a:t>=? AND </a:t>
            </a:r>
            <a:r>
              <a:rPr lang="en-US" altLang="zh-CN" sz="2000" dirty="0" err="1" smtClean="0"/>
              <a:t>sname</a:t>
            </a:r>
            <a:r>
              <a:rPr lang="en-US" altLang="zh-CN" sz="2000" dirty="0" smtClean="0"/>
              <a:t>=?" ;</a:t>
            </a:r>
          </a:p>
          <a:p>
            <a:pPr>
              <a:buNone/>
            </a:pPr>
            <a:r>
              <a:rPr lang="en-US" altLang="zh-CN" sz="2000" dirty="0" err="1" smtClean="0"/>
              <a:t>pstmt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conn.prepareStatement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) ;</a:t>
            </a:r>
          </a:p>
          <a:p>
            <a:pPr>
              <a:buNone/>
            </a:pPr>
            <a:r>
              <a:rPr lang="en-US" altLang="zh-CN" sz="2000" dirty="0" err="1" smtClean="0"/>
              <a:t>pstmt.setString</a:t>
            </a:r>
            <a:r>
              <a:rPr lang="en-US" altLang="zh-CN" sz="2000" dirty="0" smtClean="0"/>
              <a:t>(1,request.getParameter("</a:t>
            </a:r>
            <a:r>
              <a:rPr lang="en-US" altLang="zh-CN" sz="2000" dirty="0" err="1" smtClean="0"/>
              <a:t>sno</a:t>
            </a:r>
            <a:r>
              <a:rPr lang="en-US" altLang="zh-CN" sz="2000" dirty="0" smtClean="0"/>
              <a:t>")) ;</a:t>
            </a:r>
          </a:p>
          <a:p>
            <a:pPr>
              <a:buNone/>
            </a:pPr>
            <a:r>
              <a:rPr lang="en-US" altLang="zh-CN" sz="2000" dirty="0" err="1" smtClean="0"/>
              <a:t>pstmt.setString</a:t>
            </a:r>
            <a:r>
              <a:rPr lang="en-US" altLang="zh-CN" sz="2000" dirty="0" smtClean="0"/>
              <a:t>(2,request.getParameter("</a:t>
            </a:r>
            <a:r>
              <a:rPr lang="en-US" altLang="zh-CN" sz="2000" dirty="0" err="1" smtClean="0"/>
              <a:t>sname</a:t>
            </a:r>
            <a:r>
              <a:rPr lang="en-US" altLang="zh-CN" sz="2000" dirty="0" smtClean="0"/>
              <a:t>")) ;</a:t>
            </a:r>
          </a:p>
          <a:p>
            <a:pPr>
              <a:buNone/>
            </a:pPr>
            <a:r>
              <a:rPr lang="en-US" altLang="zh-CN" sz="2000" dirty="0" err="1" smtClean="0"/>
              <a:t>rs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pstmt.executeQuery</a:t>
            </a:r>
            <a:r>
              <a:rPr lang="en-US" altLang="zh-CN" sz="2000" dirty="0" smtClean="0"/>
              <a:t>() ;// </a:t>
            </a:r>
            <a:r>
              <a:rPr lang="zh-CN" altLang="en-US" sz="2000" dirty="0" smtClean="0"/>
              <a:t>查询</a:t>
            </a:r>
          </a:p>
          <a:p>
            <a:pPr>
              <a:buNone/>
            </a:pPr>
            <a:endParaRPr lang="zh-CN" altLang="en-US" sz="2000" dirty="0" smtClean="0"/>
          </a:p>
        </p:txBody>
      </p:sp>
      <p:sp>
        <p:nvSpPr>
          <p:cNvPr id="4" name="矩形 3"/>
          <p:cNvSpPr/>
          <p:nvPr/>
        </p:nvSpPr>
        <p:spPr>
          <a:xfrm>
            <a:off x="7000892" y="285728"/>
            <a:ext cx="1912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login_check.jsp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5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4400" y="357166"/>
            <a:ext cx="8229600" cy="62865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CN" sz="2800" b="1" dirty="0" smtClean="0"/>
              <a:t>if(</a:t>
            </a:r>
            <a:r>
              <a:rPr lang="en-US" altLang="zh-CN" sz="2800" b="1" dirty="0" err="1" smtClean="0"/>
              <a:t>rs.next</a:t>
            </a:r>
            <a:r>
              <a:rPr lang="en-US" altLang="zh-CN" sz="2800" b="1" dirty="0" smtClean="0"/>
              <a:t>()){// </a:t>
            </a:r>
            <a:r>
              <a:rPr lang="zh-CN" altLang="en-US" sz="2800" b="1" dirty="0" smtClean="0"/>
              <a:t>如果有数据，则可以执行</a:t>
            </a:r>
          </a:p>
          <a:p>
            <a:pPr>
              <a:buNone/>
            </a:pPr>
            <a:r>
              <a:rPr lang="en-US" altLang="zh-CN" sz="2800" dirty="0" smtClean="0"/>
              <a:t>flag = </a:t>
            </a:r>
            <a:r>
              <a:rPr lang="en-US" altLang="zh-CN" sz="2800" b="1" dirty="0" smtClean="0"/>
              <a:t>true ;//  </a:t>
            </a:r>
            <a:r>
              <a:rPr lang="zh-CN" altLang="en-US" sz="2800" b="1" dirty="0" smtClean="0"/>
              <a:t>表示登陆成功</a:t>
            </a:r>
          </a:p>
          <a:p>
            <a:pPr>
              <a:buNone/>
            </a:pPr>
            <a:r>
              <a:rPr lang="en-US" altLang="zh-CN" sz="2800" dirty="0" smtClean="0"/>
              <a:t>name = </a:t>
            </a:r>
            <a:r>
              <a:rPr lang="en-US" altLang="zh-CN" sz="2800" dirty="0" err="1" smtClean="0"/>
              <a:t>rs.getString</a:t>
            </a:r>
            <a:r>
              <a:rPr lang="en-US" altLang="zh-CN" sz="2800" dirty="0" smtClean="0"/>
              <a:t>(1) ;</a:t>
            </a:r>
          </a:p>
          <a:p>
            <a:pPr>
              <a:buNone/>
            </a:pPr>
            <a:endParaRPr lang="zh-CN" altLang="en-US" sz="2800" dirty="0" smtClean="0"/>
          </a:p>
          <a:p>
            <a:pPr>
              <a:buNone/>
            </a:pPr>
            <a:r>
              <a:rPr lang="en-US" altLang="zh-CN" sz="2800" dirty="0" smtClean="0"/>
              <a:t>}</a:t>
            </a:r>
          </a:p>
          <a:p>
            <a:pPr>
              <a:buNone/>
            </a:pPr>
            <a:r>
              <a:rPr lang="en-US" altLang="zh-CN" sz="2800" dirty="0" smtClean="0"/>
              <a:t>%&gt;</a:t>
            </a:r>
          </a:p>
          <a:p>
            <a:pPr>
              <a:buNone/>
            </a:pPr>
            <a:r>
              <a:rPr lang="en-US" altLang="zh-CN" sz="2800" dirty="0" smtClean="0"/>
              <a:t>&lt;%</a:t>
            </a:r>
          </a:p>
          <a:p>
            <a:pPr>
              <a:buNone/>
            </a:pPr>
            <a:r>
              <a:rPr lang="en-US" altLang="zh-CN" sz="2800" dirty="0" smtClean="0"/>
              <a:t>}</a:t>
            </a:r>
            <a:r>
              <a:rPr lang="en-US" altLang="zh-CN" sz="2800" b="1" dirty="0" smtClean="0"/>
              <a:t>catch(Exception e){</a:t>
            </a:r>
          </a:p>
          <a:p>
            <a:pPr>
              <a:buNone/>
            </a:pPr>
            <a:r>
              <a:rPr lang="en-US" altLang="zh-CN" sz="2800" dirty="0" err="1" smtClean="0"/>
              <a:t>e.printStackTrace</a:t>
            </a:r>
            <a:r>
              <a:rPr lang="en-US" altLang="zh-CN" sz="2800" dirty="0" smtClean="0"/>
              <a:t>() ;</a:t>
            </a:r>
          </a:p>
          <a:p>
            <a:pPr>
              <a:buNone/>
            </a:pPr>
            <a:r>
              <a:rPr lang="en-US" altLang="zh-CN" sz="2800" dirty="0" smtClean="0"/>
              <a:t>}</a:t>
            </a:r>
          </a:p>
          <a:p>
            <a:pPr>
              <a:buNone/>
            </a:pPr>
            <a:r>
              <a:rPr lang="en-US" altLang="zh-CN" sz="2800" b="1" dirty="0" smtClean="0"/>
              <a:t>finally{</a:t>
            </a:r>
          </a:p>
          <a:p>
            <a:pPr>
              <a:buNone/>
            </a:pPr>
            <a:r>
              <a:rPr lang="en-US" altLang="zh-CN" sz="2800" b="1" dirty="0" smtClean="0"/>
              <a:t>try{</a:t>
            </a:r>
          </a:p>
          <a:p>
            <a:pPr>
              <a:buNone/>
            </a:pPr>
            <a:r>
              <a:rPr lang="en-US" altLang="zh-CN" sz="2800" dirty="0" err="1" smtClean="0"/>
              <a:t>rs.close</a:t>
            </a:r>
            <a:r>
              <a:rPr lang="en-US" altLang="zh-CN" sz="2800" dirty="0" smtClean="0"/>
              <a:t>() ;</a:t>
            </a:r>
          </a:p>
          <a:p>
            <a:pPr>
              <a:buNone/>
            </a:pPr>
            <a:r>
              <a:rPr lang="en-US" altLang="zh-CN" sz="2800" dirty="0" err="1" smtClean="0"/>
              <a:t>pstmt.close</a:t>
            </a:r>
            <a:r>
              <a:rPr lang="en-US" altLang="zh-CN" sz="2800" dirty="0" smtClean="0"/>
              <a:t>() ;</a:t>
            </a:r>
          </a:p>
          <a:p>
            <a:pPr>
              <a:buNone/>
            </a:pPr>
            <a:r>
              <a:rPr lang="en-US" altLang="zh-CN" sz="2800" dirty="0" err="1" smtClean="0"/>
              <a:t>conn.close</a:t>
            </a:r>
            <a:r>
              <a:rPr lang="en-US" altLang="zh-CN" sz="2800" dirty="0" smtClean="0"/>
              <a:t>() ;</a:t>
            </a:r>
          </a:p>
          <a:p>
            <a:pPr>
              <a:buNone/>
            </a:pPr>
            <a:r>
              <a:rPr lang="en-US" altLang="zh-CN" sz="2800" dirty="0" smtClean="0"/>
              <a:t>} </a:t>
            </a:r>
            <a:r>
              <a:rPr lang="en-US" altLang="zh-CN" sz="2800" b="1" dirty="0" smtClean="0"/>
              <a:t>catch(Exception e){}</a:t>
            </a:r>
          </a:p>
          <a:p>
            <a:pPr>
              <a:buNone/>
            </a:pPr>
            <a:r>
              <a:rPr lang="en-US" altLang="zh-CN" sz="2800" dirty="0" smtClean="0"/>
              <a:t>}</a:t>
            </a:r>
            <a:endParaRPr lang="zh-CN" altLang="en-US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000892" y="285728"/>
            <a:ext cx="1912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login_check.jsp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7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8662" y="1166843"/>
            <a:ext cx="72152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&lt;%</a:t>
            </a:r>
          </a:p>
          <a:p>
            <a:r>
              <a:rPr lang="en-US" altLang="zh-CN" b="1" dirty="0" smtClean="0"/>
              <a:t>if(flag){// </a:t>
            </a:r>
            <a:r>
              <a:rPr lang="zh-CN" altLang="en-US" b="1" dirty="0" smtClean="0"/>
              <a:t>登陆成功</a:t>
            </a:r>
          </a:p>
          <a:p>
            <a:r>
              <a:rPr lang="en-US" altLang="zh-CN" dirty="0" smtClean="0"/>
              <a:t>%&gt;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jsp:forward</a:t>
            </a:r>
            <a:r>
              <a:rPr lang="en-US" altLang="zh-CN" dirty="0" smtClean="0"/>
              <a:t> page=</a:t>
            </a:r>
            <a:r>
              <a:rPr lang="en-US" altLang="zh-CN" i="1" dirty="0" smtClean="0"/>
              <a:t>"login_success.jsp"&gt;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jsp:param</a:t>
            </a:r>
            <a:r>
              <a:rPr lang="en-US" altLang="zh-CN" dirty="0" smtClean="0"/>
              <a:t> name=</a:t>
            </a:r>
            <a:r>
              <a:rPr lang="en-US" altLang="zh-CN" i="1" dirty="0" smtClean="0"/>
              <a:t>"</a:t>
            </a:r>
            <a:r>
              <a:rPr lang="en-US" altLang="zh-CN" i="1" dirty="0" err="1" smtClean="0"/>
              <a:t>uname</a:t>
            </a:r>
            <a:r>
              <a:rPr lang="en-US" altLang="zh-CN" i="1" dirty="0" smtClean="0"/>
              <a:t>" value="&lt;%=name%&gt;"/&gt;</a:t>
            </a:r>
          </a:p>
          <a:p>
            <a:r>
              <a:rPr lang="en-US" altLang="zh-CN" dirty="0" smtClean="0"/>
              <a:t>&lt;/</a:t>
            </a:r>
            <a:r>
              <a:rPr lang="en-US" altLang="zh-CN" dirty="0" err="1" smtClean="0"/>
              <a:t>jsp:forward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&lt;%</a:t>
            </a:r>
          </a:p>
          <a:p>
            <a:r>
              <a:rPr lang="en-US" altLang="zh-CN" dirty="0" smtClean="0"/>
              <a:t>} </a:t>
            </a:r>
            <a:r>
              <a:rPr lang="en-US" altLang="zh-CN" b="1" dirty="0" smtClean="0"/>
              <a:t>else {// </a:t>
            </a:r>
            <a:r>
              <a:rPr lang="zh-CN" altLang="en-US" b="1" dirty="0" smtClean="0"/>
              <a:t>登陆失败</a:t>
            </a:r>
          </a:p>
          <a:p>
            <a:r>
              <a:rPr lang="en-US" altLang="zh-CN" dirty="0" smtClean="0"/>
              <a:t>%&gt;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jsp:forward</a:t>
            </a:r>
            <a:r>
              <a:rPr lang="en-US" altLang="zh-CN" dirty="0" smtClean="0"/>
              <a:t> page=</a:t>
            </a:r>
            <a:r>
              <a:rPr lang="en-US" altLang="zh-CN" i="1" dirty="0" smtClean="0"/>
              <a:t>"login_failure.jsp"/&gt;</a:t>
            </a:r>
          </a:p>
          <a:p>
            <a:r>
              <a:rPr lang="en-US" altLang="zh-CN" dirty="0" smtClean="0"/>
              <a:t>&lt;%</a:t>
            </a:r>
          </a:p>
          <a:p>
            <a:r>
              <a:rPr lang="en-US" altLang="zh-CN" dirty="0" smtClean="0"/>
              <a:t>}</a:t>
            </a:r>
          </a:p>
          <a:p>
            <a:r>
              <a:rPr lang="en-US" altLang="zh-CN" dirty="0" smtClean="0"/>
              <a:t>%&gt;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00892" y="285728"/>
            <a:ext cx="1912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login_check.jsp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5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&lt;%@ page import=</a:t>
            </a:r>
            <a:r>
              <a:rPr lang="en-US" altLang="zh-CN" i="1" dirty="0" smtClean="0">
                <a:solidFill>
                  <a:srgbClr val="FF0000"/>
                </a:solidFill>
              </a:rPr>
              <a:t>“</a:t>
            </a:r>
            <a:r>
              <a:rPr lang="en-US" altLang="zh-CN" dirty="0" smtClean="0">
                <a:solidFill>
                  <a:srgbClr val="FF0000"/>
                </a:solidFill>
              </a:rPr>
              <a:t>cumt.ch7.</a:t>
            </a:r>
            <a:r>
              <a:rPr lang="en-US" altLang="zh-CN" i="1" dirty="0" smtClean="0">
                <a:solidFill>
                  <a:srgbClr val="FF0000"/>
                </a:solidFill>
              </a:rPr>
              <a:t>*"%&gt;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/>
              <a:t>&lt;body&gt;</a:t>
            </a:r>
          </a:p>
          <a:p>
            <a:pPr>
              <a:buNone/>
            </a:pPr>
            <a:r>
              <a:rPr lang="zh-CN" altLang="en-US" dirty="0" smtClean="0"/>
              <a:t>  </a:t>
            </a:r>
            <a:r>
              <a:rPr lang="en-US" altLang="zh-CN" dirty="0" smtClean="0"/>
              <a:t>&lt;%</a:t>
            </a:r>
          </a:p>
          <a:p>
            <a:pPr>
              <a:buNone/>
            </a:pPr>
            <a:r>
              <a:rPr lang="en-US" altLang="zh-CN" dirty="0" err="1" smtClean="0"/>
              <a:t>SimpleBean</a:t>
            </a:r>
            <a:r>
              <a:rPr lang="en-US" altLang="zh-CN" dirty="0" smtClean="0"/>
              <a:t> simple = </a:t>
            </a:r>
            <a:r>
              <a:rPr lang="en-US" altLang="zh-CN" b="1" dirty="0" smtClean="0"/>
              <a:t>new </a:t>
            </a:r>
            <a:r>
              <a:rPr lang="en-US" altLang="zh-CN" b="1" dirty="0" err="1" smtClean="0"/>
              <a:t>SimpleBean</a:t>
            </a:r>
            <a:r>
              <a:rPr lang="en-US" altLang="zh-CN" b="1" dirty="0" smtClean="0"/>
              <a:t>() ;</a:t>
            </a:r>
          </a:p>
          <a:p>
            <a:pPr>
              <a:buNone/>
            </a:pPr>
            <a:r>
              <a:rPr lang="en-US" altLang="zh-CN" dirty="0" err="1" smtClean="0"/>
              <a:t>simple.setName</a:t>
            </a:r>
            <a:r>
              <a:rPr lang="en-US" altLang="zh-CN" dirty="0" smtClean="0"/>
              <a:t>("</a:t>
            </a:r>
            <a:r>
              <a:rPr lang="zh-CN" altLang="en-US" dirty="0" smtClean="0"/>
              <a:t>赵莹</a:t>
            </a:r>
            <a:r>
              <a:rPr lang="en-US" altLang="zh-CN" dirty="0" smtClean="0"/>
              <a:t>") ;</a:t>
            </a:r>
          </a:p>
          <a:p>
            <a:pPr>
              <a:buNone/>
            </a:pPr>
            <a:r>
              <a:rPr lang="en-US" altLang="zh-CN" dirty="0" err="1" smtClean="0"/>
              <a:t>simple.setAge</a:t>
            </a:r>
            <a:r>
              <a:rPr lang="en-US" altLang="zh-CN" dirty="0" smtClean="0"/>
              <a:t>(30) ;</a:t>
            </a:r>
          </a:p>
          <a:p>
            <a:pPr>
              <a:buNone/>
            </a:pPr>
            <a:r>
              <a:rPr lang="zh-CN" altLang="en-US" dirty="0" smtClean="0"/>
              <a:t>   </a:t>
            </a:r>
            <a:r>
              <a:rPr lang="en-US" altLang="zh-CN" dirty="0" smtClean="0"/>
              <a:t>%&gt;</a:t>
            </a:r>
          </a:p>
          <a:p>
            <a:pPr>
              <a:buNone/>
            </a:pPr>
            <a:r>
              <a:rPr lang="en-US" altLang="zh-CN" dirty="0" smtClean="0"/>
              <a:t>&lt;h3&gt;</a:t>
            </a:r>
            <a:r>
              <a:rPr lang="zh-CN" altLang="en-US" dirty="0" smtClean="0"/>
              <a:t>姓名：</a:t>
            </a:r>
            <a:r>
              <a:rPr lang="en-US" altLang="zh-CN" dirty="0" smtClean="0"/>
              <a:t>&lt;%=</a:t>
            </a:r>
            <a:r>
              <a:rPr lang="en-US" altLang="zh-CN" dirty="0" err="1" smtClean="0"/>
              <a:t>simple.getName</a:t>
            </a:r>
            <a:r>
              <a:rPr lang="en-US" altLang="zh-CN" dirty="0" smtClean="0"/>
              <a:t>()%&gt;&lt;/h3&gt;</a:t>
            </a:r>
          </a:p>
          <a:p>
            <a:pPr>
              <a:buNone/>
            </a:pPr>
            <a:r>
              <a:rPr lang="en-US" altLang="zh-CN" dirty="0" smtClean="0"/>
              <a:t>&lt;h3&gt;</a:t>
            </a:r>
            <a:r>
              <a:rPr lang="zh-CN" altLang="en-US" dirty="0" smtClean="0"/>
              <a:t>年龄：</a:t>
            </a:r>
            <a:r>
              <a:rPr lang="en-US" altLang="zh-CN" dirty="0" smtClean="0"/>
              <a:t>&lt;%=</a:t>
            </a:r>
            <a:r>
              <a:rPr lang="en-US" altLang="zh-CN" dirty="0" err="1" smtClean="0"/>
              <a:t>simple.getAge</a:t>
            </a:r>
            <a:r>
              <a:rPr lang="en-US" altLang="zh-CN" dirty="0" smtClean="0"/>
              <a:t>()%&gt;&lt;/h3&gt;</a:t>
            </a:r>
          </a:p>
          <a:p>
            <a:pPr>
              <a:buNone/>
            </a:pPr>
            <a:r>
              <a:rPr lang="en-US" altLang="zh-CN" dirty="0" smtClean="0"/>
              <a:t>&lt;/body&gt;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use_bean_demo1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571481"/>
            <a:ext cx="8229600" cy="207170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&lt;h1&gt;</a:t>
            </a:r>
            <a:r>
              <a:rPr lang="zh-CN" altLang="en-US" dirty="0" smtClean="0"/>
              <a:t>登陆操作</a:t>
            </a:r>
            <a:r>
              <a:rPr lang="en-US" altLang="zh-CN" dirty="0" smtClean="0"/>
              <a:t>&lt;/h1&gt;</a:t>
            </a:r>
          </a:p>
          <a:p>
            <a:pPr>
              <a:buNone/>
            </a:pPr>
            <a:r>
              <a:rPr lang="en-US" altLang="zh-CN" dirty="0" smtClean="0"/>
              <a:t>&lt;h2&gt;</a:t>
            </a:r>
            <a:r>
              <a:rPr lang="zh-CN" altLang="en-US" dirty="0" smtClean="0"/>
              <a:t>登陆失败，请重新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="login.jsp"&gt;</a:t>
            </a:r>
            <a:r>
              <a:rPr lang="zh-CN" altLang="en-US" dirty="0" smtClean="0"/>
              <a:t>登陆</a:t>
            </a:r>
            <a:r>
              <a:rPr lang="en-US" altLang="zh-CN" dirty="0" smtClean="0"/>
              <a:t>&lt;/a&gt;</a:t>
            </a:r>
            <a:r>
              <a:rPr lang="zh-CN" altLang="en-US" dirty="0" smtClean="0"/>
              <a:t>！</a:t>
            </a:r>
            <a:r>
              <a:rPr lang="en-US" altLang="zh-CN" dirty="0" smtClean="0"/>
              <a:t>&lt;/h2&gt;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57950" y="642918"/>
            <a:ext cx="198323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login_failure.jsp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72264" y="2928934"/>
            <a:ext cx="2129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login_success.jsp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1472" y="3357562"/>
            <a:ext cx="8143932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/>
              <a:t>&lt;h1&gt;</a:t>
            </a:r>
            <a:r>
              <a:rPr lang="zh-CN" altLang="en-US" sz="2400" dirty="0" smtClean="0"/>
              <a:t>登陆操作</a:t>
            </a:r>
            <a:r>
              <a:rPr lang="en-US" altLang="zh-CN" sz="2400" dirty="0" smtClean="0"/>
              <a:t>&lt;/h1&gt;</a:t>
            </a:r>
          </a:p>
          <a:p>
            <a:r>
              <a:rPr lang="en-US" altLang="zh-CN" sz="2400" dirty="0" smtClean="0"/>
              <a:t>&lt;h2&gt;</a:t>
            </a:r>
            <a:r>
              <a:rPr lang="zh-CN" altLang="en-US" sz="2400" dirty="0" smtClean="0"/>
              <a:t>登陆成功</a:t>
            </a:r>
            <a:r>
              <a:rPr lang="en-US" altLang="zh-CN" sz="2400" dirty="0" smtClean="0"/>
              <a:t>&lt;/h2&gt;</a:t>
            </a:r>
          </a:p>
          <a:p>
            <a:r>
              <a:rPr lang="en-US" altLang="zh-CN" sz="2400" dirty="0" smtClean="0"/>
              <a:t>&lt;h2&gt;</a:t>
            </a:r>
            <a:r>
              <a:rPr lang="zh-CN" altLang="en-US" sz="2400" dirty="0" smtClean="0"/>
              <a:t>欢迎</a:t>
            </a:r>
            <a:r>
              <a:rPr lang="en-US" altLang="zh-CN" sz="2400" dirty="0" smtClean="0"/>
              <a:t>&lt;font color="red"&gt;&lt;%=</a:t>
            </a:r>
            <a:r>
              <a:rPr lang="en-US" altLang="zh-CN" sz="2400" dirty="0" err="1" smtClean="0"/>
              <a:t>request.getParameter</a:t>
            </a:r>
            <a:r>
              <a:rPr lang="en-US" altLang="zh-CN" sz="2400" dirty="0" smtClean="0"/>
              <a:t>("</a:t>
            </a:r>
            <a:r>
              <a:rPr lang="en-US" altLang="zh-CN" sz="2400" dirty="0" err="1" smtClean="0"/>
              <a:t>uname</a:t>
            </a:r>
            <a:r>
              <a:rPr lang="en-US" altLang="zh-CN" sz="2400" dirty="0" smtClean="0"/>
              <a:t>")%&gt;&lt;/font&gt;</a:t>
            </a:r>
            <a:r>
              <a:rPr lang="zh-CN" altLang="en-US" sz="2400" dirty="0" smtClean="0"/>
              <a:t>光临！</a:t>
            </a:r>
            <a:r>
              <a:rPr lang="en-US" altLang="zh-CN" sz="2400" dirty="0" smtClean="0"/>
              <a:t>&lt;/h2&gt;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20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817563" y="1484313"/>
            <a:ext cx="7848600" cy="3600450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JDBC</a:t>
            </a:r>
            <a:r>
              <a:rPr lang="zh-CN" altLang="en-US" dirty="0"/>
              <a:t>的工作原理</a:t>
            </a:r>
          </a:p>
          <a:p>
            <a:r>
              <a:rPr lang="zh-CN" altLang="en-US" dirty="0"/>
              <a:t>掌握如何获取数据库连接</a:t>
            </a:r>
          </a:p>
          <a:p>
            <a:r>
              <a:rPr lang="zh-CN" altLang="en-US" dirty="0"/>
              <a:t>掌握如何对数据进行增、删、改、查</a:t>
            </a:r>
          </a:p>
        </p:txBody>
      </p:sp>
      <p:sp>
        <p:nvSpPr>
          <p:cNvPr id="500742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dirty="0"/>
              <a:t>7.5 JDBC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12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JDBC</a:t>
            </a:r>
            <a:r>
              <a:rPr lang="zh-CN" altLang="en-US" sz="2800" dirty="0" smtClean="0"/>
              <a:t>是</a:t>
            </a:r>
            <a:r>
              <a:rPr lang="en-US" altLang="zh-CN" sz="2800" dirty="0" smtClean="0"/>
              <a:t>Java</a:t>
            </a:r>
            <a:r>
              <a:rPr lang="zh-CN" altLang="en-US" sz="2800" dirty="0" smtClean="0"/>
              <a:t>数据库连接技术的简称，是一种用于执行</a:t>
            </a:r>
            <a:r>
              <a:rPr lang="en-US" sz="2800" dirty="0" smtClean="0"/>
              <a:t>SQL</a:t>
            </a:r>
            <a:r>
              <a:rPr lang="zh-CN" altLang="en-US" sz="2800" dirty="0" smtClean="0"/>
              <a:t>语句的</a:t>
            </a:r>
            <a:r>
              <a:rPr lang="en-US" sz="2800" dirty="0" smtClean="0"/>
              <a:t>Java API,</a:t>
            </a:r>
            <a:r>
              <a:rPr lang="zh-CN" altLang="en-US" sz="2800" dirty="0" smtClean="0"/>
              <a:t>提供连接各种常用数据库的能力，可以为多种关系数据库提供统一访问</a:t>
            </a:r>
            <a:endParaRPr lang="en-US" altLang="zh-CN" sz="2800" dirty="0" smtClean="0"/>
          </a:p>
          <a:p>
            <a:r>
              <a:rPr lang="zh-CN" altLang="en-US" sz="2800" dirty="0" smtClean="0"/>
              <a:t>它由一组用</a:t>
            </a:r>
            <a:r>
              <a:rPr lang="en-US" altLang="zh-CN" sz="2800" dirty="0" smtClean="0">
                <a:hlinkClick r:id="rId2" action="ppaction://hlinkfile"/>
              </a:rPr>
              <a:t>Java</a:t>
            </a:r>
            <a:r>
              <a:rPr lang="zh-CN" altLang="en-US" sz="2800" dirty="0" smtClean="0">
                <a:hlinkClick r:id="rId2" action="ppaction://hlinkfile"/>
              </a:rPr>
              <a:t>语言</a:t>
            </a:r>
            <a:r>
              <a:rPr lang="zh-CN" altLang="en-US" sz="2800" dirty="0" smtClean="0"/>
              <a:t>编写的类和接口组成。</a:t>
            </a:r>
            <a:endParaRPr lang="en-US" altLang="zh-CN" sz="2800" dirty="0" smtClean="0"/>
          </a:p>
          <a:p>
            <a:r>
              <a:rPr lang="en-US" altLang="zh-CN" sz="2800" dirty="0" smtClean="0"/>
              <a:t>JDBC</a:t>
            </a:r>
            <a:r>
              <a:rPr lang="zh-CN" altLang="en-US" sz="2800" dirty="0" smtClean="0"/>
              <a:t>提供了一种基准，据此可以构建更高级的工具和接口，使数据库开发人员能够编写数据库</a:t>
            </a:r>
            <a:r>
              <a:rPr lang="zh-CN" altLang="en-US" sz="2800" dirty="0" smtClean="0">
                <a:hlinkClick r:id="rId3" action="ppaction://hlinkfile"/>
              </a:rPr>
              <a:t>应用程序</a:t>
            </a:r>
            <a:r>
              <a:rPr lang="en-US" altLang="zh-CN" sz="2800" dirty="0" smtClean="0"/>
              <a:t>.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72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071546"/>
            <a:ext cx="8229600" cy="928694"/>
          </a:xfrm>
        </p:spPr>
        <p:txBody>
          <a:bodyPr>
            <a:noAutofit/>
          </a:bodyPr>
          <a:lstStyle/>
          <a:p>
            <a:endParaRPr lang="zh-CN" altLang="en-US" sz="2000" dirty="0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、为什么</a:t>
            </a:r>
            <a:r>
              <a:rPr lang="zh-CN" altLang="en-US" dirty="0"/>
              <a:t>需要</a:t>
            </a:r>
            <a:r>
              <a:rPr lang="en-US" altLang="zh-CN" dirty="0"/>
              <a:t>JDBC</a:t>
            </a:r>
          </a:p>
        </p:txBody>
      </p:sp>
      <p:sp>
        <p:nvSpPr>
          <p:cNvPr id="804141" name="Rectangle 301"/>
          <p:cNvSpPr>
            <a:spLocks noChangeArrowheads="1"/>
          </p:cNvSpPr>
          <p:nvPr/>
        </p:nvSpPr>
        <p:spPr bwMode="auto">
          <a:xfrm>
            <a:off x="1116013" y="2428868"/>
            <a:ext cx="1422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b="1">
                <a:ea typeface="黑体" pitchFamily="2" charset="-122"/>
              </a:rPr>
              <a:t>Java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应用程序</a:t>
            </a:r>
          </a:p>
        </p:txBody>
      </p:sp>
      <p:sp>
        <p:nvSpPr>
          <p:cNvPr id="804147" name="Line 307"/>
          <p:cNvSpPr>
            <a:spLocks noChangeShapeType="1"/>
          </p:cNvSpPr>
          <p:nvPr/>
        </p:nvSpPr>
        <p:spPr bwMode="auto">
          <a:xfrm flipV="1">
            <a:off x="2413000" y="3105143"/>
            <a:ext cx="467995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4148" name="Rectangle 308"/>
          <p:cNvSpPr>
            <a:spLocks noChangeArrowheads="1"/>
          </p:cNvSpPr>
          <p:nvPr/>
        </p:nvSpPr>
        <p:spPr bwMode="auto">
          <a:xfrm>
            <a:off x="4397375" y="2784468"/>
            <a:ext cx="5969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b="1" dirty="0">
                <a:solidFill>
                  <a:srgbClr val="0033CC"/>
                </a:solidFill>
                <a:latin typeface="Times New Roman" pitchFamily="18" charset="0"/>
                <a:ea typeface="黑体" pitchFamily="2" charset="-122"/>
              </a:rPr>
              <a:t>JDBC</a:t>
            </a:r>
            <a:endParaRPr lang="en-US" altLang="zh-CN" b="1" dirty="0">
              <a:solidFill>
                <a:srgbClr val="0033CC"/>
              </a:solidFill>
              <a:ea typeface="黑体" pitchFamily="2" charset="-122"/>
            </a:endParaRPr>
          </a:p>
        </p:txBody>
      </p:sp>
      <p:sp>
        <p:nvSpPr>
          <p:cNvPr id="804164" name="Line 324"/>
          <p:cNvSpPr>
            <a:spLocks noChangeShapeType="1"/>
          </p:cNvSpPr>
          <p:nvPr/>
        </p:nvSpPr>
        <p:spPr bwMode="auto">
          <a:xfrm flipV="1">
            <a:off x="5003800" y="4689468"/>
            <a:ext cx="2160588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4168" name="Rectangle 328"/>
          <p:cNvSpPr>
            <a:spLocks noChangeArrowheads="1"/>
          </p:cNvSpPr>
          <p:nvPr/>
        </p:nvSpPr>
        <p:spPr bwMode="auto">
          <a:xfrm>
            <a:off x="5795963" y="4329106"/>
            <a:ext cx="5969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b="1">
                <a:solidFill>
                  <a:srgbClr val="0033CC"/>
                </a:solidFill>
                <a:latin typeface="Times New Roman" pitchFamily="18" charset="0"/>
                <a:ea typeface="黑体" pitchFamily="2" charset="-122"/>
              </a:rPr>
              <a:t>JDBC</a:t>
            </a:r>
            <a:endParaRPr lang="en-US" altLang="zh-CN" b="1">
              <a:solidFill>
                <a:srgbClr val="0033CC"/>
              </a:solidFill>
              <a:ea typeface="黑体" pitchFamily="2" charset="-122"/>
            </a:endParaRPr>
          </a:p>
        </p:txBody>
      </p:sp>
      <p:sp>
        <p:nvSpPr>
          <p:cNvPr id="804172" name="Line 332"/>
          <p:cNvSpPr>
            <a:spLocks noChangeShapeType="1"/>
          </p:cNvSpPr>
          <p:nvPr/>
        </p:nvSpPr>
        <p:spPr bwMode="auto">
          <a:xfrm flipV="1">
            <a:off x="2411413" y="4689468"/>
            <a:ext cx="1871662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4173" name="Rectangle 333"/>
          <p:cNvSpPr>
            <a:spLocks noChangeArrowheads="1"/>
          </p:cNvSpPr>
          <p:nvPr/>
        </p:nvSpPr>
        <p:spPr bwMode="auto">
          <a:xfrm>
            <a:off x="3992563" y="3897306"/>
            <a:ext cx="12573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b="1">
                <a:ea typeface="黑体" pitchFamily="2" charset="-122"/>
              </a:rPr>
              <a:t>JSP/Servlet</a:t>
            </a:r>
            <a:endParaRPr lang="en-US" altLang="zh-CN" b="1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38"/>
          <p:cNvGrpSpPr>
            <a:grpSpLocks/>
          </p:cNvGrpSpPr>
          <p:nvPr/>
        </p:nvGrpSpPr>
        <p:grpSpPr bwMode="auto">
          <a:xfrm>
            <a:off x="1133475" y="2816218"/>
            <a:ext cx="1135063" cy="900113"/>
            <a:chOff x="930" y="1842"/>
            <a:chExt cx="680" cy="536"/>
          </a:xfrm>
        </p:grpSpPr>
        <p:sp>
          <p:nvSpPr>
            <p:cNvPr id="804157" name="Text Box 317"/>
            <p:cNvSpPr txBox="1">
              <a:spLocks noChangeArrowheads="1"/>
            </p:cNvSpPr>
            <p:nvPr/>
          </p:nvSpPr>
          <p:spPr bwMode="auto">
            <a:xfrm>
              <a:off x="930" y="2160"/>
              <a:ext cx="680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>
                  <a:latin typeface="黑体" pitchFamily="2" charset="-122"/>
                  <a:ea typeface="黑体" pitchFamily="2" charset="-122"/>
                </a:rPr>
                <a:t>客户端</a:t>
              </a:r>
            </a:p>
          </p:txBody>
        </p:sp>
        <p:grpSp>
          <p:nvGrpSpPr>
            <p:cNvPr id="3" name="Group 334"/>
            <p:cNvGrpSpPr>
              <a:grpSpLocks/>
            </p:cNvGrpSpPr>
            <p:nvPr/>
          </p:nvGrpSpPr>
          <p:grpSpPr bwMode="auto">
            <a:xfrm>
              <a:off x="1066" y="1842"/>
              <a:ext cx="498" cy="363"/>
              <a:chOff x="4286" y="3022"/>
              <a:chExt cx="1355" cy="1095"/>
            </a:xfrm>
          </p:grpSpPr>
          <p:graphicFrame>
            <p:nvGraphicFramePr>
              <p:cNvPr id="804175" name="Object 335"/>
              <p:cNvGraphicFramePr>
                <a:graphicFrameLocks noChangeAspect="1"/>
              </p:cNvGraphicFramePr>
              <p:nvPr/>
            </p:nvGraphicFramePr>
            <p:xfrm>
              <a:off x="4286" y="3022"/>
              <a:ext cx="977" cy="9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98" name="Image" r:id="rId4" imgW="2615873" imgH="2666667" progId="">
                      <p:embed/>
                    </p:oleObj>
                  </mc:Choice>
                  <mc:Fallback>
                    <p:oleObj name="Image" r:id="rId4" imgW="2615873" imgH="266666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6" y="3022"/>
                            <a:ext cx="977" cy="9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804176" name="Picture 336" descr="TowerCase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4" name="Group 341"/>
          <p:cNvGrpSpPr>
            <a:grpSpLocks/>
          </p:cNvGrpSpPr>
          <p:nvPr/>
        </p:nvGrpSpPr>
        <p:grpSpPr bwMode="auto">
          <a:xfrm>
            <a:off x="6804025" y="2528881"/>
            <a:ext cx="1584325" cy="1303337"/>
            <a:chOff x="4332" y="1570"/>
            <a:chExt cx="907" cy="821"/>
          </a:xfrm>
        </p:grpSpPr>
        <p:sp>
          <p:nvSpPr>
            <p:cNvPr id="804154" name="Text Box 314"/>
            <p:cNvSpPr txBox="1">
              <a:spLocks noChangeArrowheads="1"/>
            </p:cNvSpPr>
            <p:nvPr/>
          </p:nvSpPr>
          <p:spPr bwMode="auto">
            <a:xfrm>
              <a:off x="4332" y="2160"/>
              <a:ext cx="907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ea typeface="黑体" pitchFamily="2" charset="-122"/>
                </a:rPr>
                <a:t>数据库服务器</a:t>
              </a:r>
            </a:p>
          </p:txBody>
        </p:sp>
        <p:graphicFrame>
          <p:nvGraphicFramePr>
            <p:cNvPr id="804177" name="Object 337"/>
            <p:cNvGraphicFramePr>
              <a:graphicFrameLocks noChangeAspect="1"/>
            </p:cNvGraphicFramePr>
            <p:nvPr/>
          </p:nvGraphicFramePr>
          <p:xfrm>
            <a:off x="4558" y="1570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" name="Image" r:id="rId7" imgW="1225091" imgH="1962750" progId="">
                    <p:embed/>
                  </p:oleObj>
                </mc:Choice>
                <mc:Fallback>
                  <p:oleObj name="Image" r:id="rId7" imgW="1225091" imgH="196275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570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42"/>
          <p:cNvGrpSpPr>
            <a:grpSpLocks/>
          </p:cNvGrpSpPr>
          <p:nvPr/>
        </p:nvGrpSpPr>
        <p:grpSpPr bwMode="auto">
          <a:xfrm>
            <a:off x="3924300" y="4184643"/>
            <a:ext cx="1439863" cy="1303338"/>
            <a:chOff x="3243" y="1071"/>
            <a:chExt cx="907" cy="821"/>
          </a:xfrm>
        </p:grpSpPr>
        <p:sp>
          <p:nvSpPr>
            <p:cNvPr id="804179" name="Text Box 339"/>
            <p:cNvSpPr txBox="1">
              <a:spLocks noChangeArrowheads="1"/>
            </p:cNvSpPr>
            <p:nvPr/>
          </p:nvSpPr>
          <p:spPr bwMode="auto">
            <a:xfrm>
              <a:off x="3243" y="1661"/>
              <a:ext cx="907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ea typeface="黑体" pitchFamily="2" charset="-122"/>
                </a:rPr>
                <a:t>应用服务器</a:t>
              </a:r>
            </a:p>
          </p:txBody>
        </p:sp>
        <p:graphicFrame>
          <p:nvGraphicFramePr>
            <p:cNvPr id="804180" name="Object 340"/>
            <p:cNvGraphicFramePr>
              <a:graphicFrameLocks noChangeAspect="1"/>
            </p:cNvGraphicFramePr>
            <p:nvPr/>
          </p:nvGraphicFramePr>
          <p:xfrm>
            <a:off x="3515" y="1071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name="Image" r:id="rId9" imgW="1225091" imgH="1962750" progId="">
                    <p:embed/>
                  </p:oleObj>
                </mc:Choice>
                <mc:Fallback>
                  <p:oleObj name="Image" r:id="rId9" imgW="1225091" imgH="196275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071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43"/>
          <p:cNvGrpSpPr>
            <a:grpSpLocks/>
          </p:cNvGrpSpPr>
          <p:nvPr/>
        </p:nvGrpSpPr>
        <p:grpSpPr bwMode="auto">
          <a:xfrm>
            <a:off x="6804025" y="4184643"/>
            <a:ext cx="1584325" cy="1303338"/>
            <a:chOff x="4332" y="1570"/>
            <a:chExt cx="907" cy="821"/>
          </a:xfrm>
        </p:grpSpPr>
        <p:sp>
          <p:nvSpPr>
            <p:cNvPr id="804184" name="Text Box 344"/>
            <p:cNvSpPr txBox="1">
              <a:spLocks noChangeArrowheads="1"/>
            </p:cNvSpPr>
            <p:nvPr/>
          </p:nvSpPr>
          <p:spPr bwMode="auto">
            <a:xfrm>
              <a:off x="4332" y="2160"/>
              <a:ext cx="907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ea typeface="黑体" pitchFamily="2" charset="-122"/>
                </a:rPr>
                <a:t>数据库服务器</a:t>
              </a:r>
            </a:p>
          </p:txBody>
        </p:sp>
        <p:graphicFrame>
          <p:nvGraphicFramePr>
            <p:cNvPr id="804185" name="Object 345"/>
            <p:cNvGraphicFramePr>
              <a:graphicFrameLocks noChangeAspect="1"/>
            </p:cNvGraphicFramePr>
            <p:nvPr/>
          </p:nvGraphicFramePr>
          <p:xfrm>
            <a:off x="4558" y="1570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Image" r:id="rId10" imgW="1225091" imgH="1962750" progId="">
                    <p:embed/>
                  </p:oleObj>
                </mc:Choice>
                <mc:Fallback>
                  <p:oleObj name="Image" r:id="rId10" imgW="1225091" imgH="196275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570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46"/>
          <p:cNvGrpSpPr>
            <a:grpSpLocks/>
          </p:cNvGrpSpPr>
          <p:nvPr/>
        </p:nvGrpSpPr>
        <p:grpSpPr bwMode="auto">
          <a:xfrm>
            <a:off x="1133475" y="4400543"/>
            <a:ext cx="1135063" cy="900113"/>
            <a:chOff x="930" y="1842"/>
            <a:chExt cx="680" cy="536"/>
          </a:xfrm>
        </p:grpSpPr>
        <p:sp>
          <p:nvSpPr>
            <p:cNvPr id="804187" name="Text Box 347"/>
            <p:cNvSpPr txBox="1">
              <a:spLocks noChangeArrowheads="1"/>
            </p:cNvSpPr>
            <p:nvPr/>
          </p:nvSpPr>
          <p:spPr bwMode="auto">
            <a:xfrm>
              <a:off x="930" y="2160"/>
              <a:ext cx="680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>
                  <a:latin typeface="黑体" pitchFamily="2" charset="-122"/>
                  <a:ea typeface="黑体" pitchFamily="2" charset="-122"/>
                </a:rPr>
                <a:t>客户端</a:t>
              </a:r>
            </a:p>
          </p:txBody>
        </p:sp>
        <p:grpSp>
          <p:nvGrpSpPr>
            <p:cNvPr id="8" name="Group 348"/>
            <p:cNvGrpSpPr>
              <a:grpSpLocks/>
            </p:cNvGrpSpPr>
            <p:nvPr/>
          </p:nvGrpSpPr>
          <p:grpSpPr bwMode="auto">
            <a:xfrm>
              <a:off x="1066" y="1842"/>
              <a:ext cx="498" cy="363"/>
              <a:chOff x="4286" y="3022"/>
              <a:chExt cx="1355" cy="1095"/>
            </a:xfrm>
          </p:grpSpPr>
          <p:graphicFrame>
            <p:nvGraphicFramePr>
              <p:cNvPr id="804189" name="Object 349"/>
              <p:cNvGraphicFramePr>
                <a:graphicFrameLocks noChangeAspect="1"/>
              </p:cNvGraphicFramePr>
              <p:nvPr/>
            </p:nvGraphicFramePr>
            <p:xfrm>
              <a:off x="4286" y="3022"/>
              <a:ext cx="977" cy="9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2" name="Image" r:id="rId11" imgW="2615873" imgH="2666667" progId="">
                      <p:embed/>
                    </p:oleObj>
                  </mc:Choice>
                  <mc:Fallback>
                    <p:oleObj name="Image" r:id="rId11" imgW="2615873" imgH="266666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6" y="3022"/>
                            <a:ext cx="977" cy="9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804190" name="Picture 350" descr="TowerCase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4430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0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0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0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141" grpId="0"/>
      <p:bldP spid="804147" grpId="0" animBg="1"/>
      <p:bldP spid="804148" grpId="0"/>
      <p:bldP spid="804164" grpId="0" animBg="1"/>
      <p:bldP spid="804168" grpId="0"/>
      <p:bldP spid="804172" grpId="0" animBg="1"/>
      <p:bldP spid="80417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>
          <a:xfrm>
            <a:off x="3636963" y="1052513"/>
            <a:ext cx="5327650" cy="5256212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JDBC API</a:t>
            </a:r>
          </a:p>
          <a:p>
            <a:pPr lvl="1"/>
            <a:r>
              <a:rPr lang="zh-CN" altLang="en-US" dirty="0"/>
              <a:t>提供者：</a:t>
            </a:r>
            <a:r>
              <a:rPr lang="en-US" altLang="zh-CN" dirty="0"/>
              <a:t>sun</a:t>
            </a:r>
            <a:r>
              <a:rPr lang="zh-CN" altLang="en-US" dirty="0"/>
              <a:t>公司</a:t>
            </a:r>
          </a:p>
          <a:p>
            <a:pPr lvl="1"/>
            <a:r>
              <a:rPr lang="zh-CN" altLang="en-US" dirty="0"/>
              <a:t>内容：供程序员调用的接口与类，集成在</a:t>
            </a:r>
            <a:r>
              <a:rPr lang="en-US" altLang="zh-CN" dirty="0"/>
              <a:t>java.sql</a:t>
            </a:r>
            <a:r>
              <a:rPr lang="zh-CN" altLang="en-US" dirty="0"/>
              <a:t>和</a:t>
            </a:r>
            <a:r>
              <a:rPr lang="en-US" altLang="zh-CN" dirty="0"/>
              <a:t>javax.sql</a:t>
            </a:r>
            <a:r>
              <a:rPr lang="zh-CN" altLang="en-US" dirty="0"/>
              <a:t>包中，如：</a:t>
            </a:r>
          </a:p>
          <a:p>
            <a:pPr lvl="2"/>
            <a:r>
              <a:rPr lang="en-US" altLang="zh-CN" dirty="0" err="1"/>
              <a:t>DriverManager</a:t>
            </a:r>
            <a:r>
              <a:rPr lang="zh-CN" altLang="en-US" dirty="0"/>
              <a:t>类</a:t>
            </a:r>
          </a:p>
          <a:p>
            <a:pPr lvl="2"/>
            <a:r>
              <a:rPr lang="en-US" altLang="zh-CN" dirty="0"/>
              <a:t>Connection</a:t>
            </a:r>
            <a:r>
              <a:rPr lang="zh-CN" altLang="en-US" dirty="0"/>
              <a:t>接口</a:t>
            </a:r>
          </a:p>
          <a:p>
            <a:pPr lvl="2"/>
            <a:r>
              <a:rPr lang="en-US" altLang="zh-CN" dirty="0"/>
              <a:t>Statement</a:t>
            </a:r>
            <a:r>
              <a:rPr lang="zh-CN" altLang="en-US" dirty="0"/>
              <a:t>接口</a:t>
            </a:r>
          </a:p>
          <a:p>
            <a:pPr lvl="2"/>
            <a:r>
              <a:rPr lang="en-US" altLang="zh-CN" dirty="0" err="1"/>
              <a:t>ResultSet</a:t>
            </a:r>
            <a:r>
              <a:rPr lang="zh-CN" altLang="en-US" dirty="0"/>
              <a:t>接口</a:t>
            </a:r>
          </a:p>
          <a:p>
            <a:r>
              <a:rPr lang="en-US" altLang="zh-CN" dirty="0" err="1"/>
              <a:t>DriverManager</a:t>
            </a:r>
            <a:endParaRPr lang="en-US" altLang="zh-CN" dirty="0"/>
          </a:p>
          <a:p>
            <a:pPr lvl="1"/>
            <a:r>
              <a:rPr lang="zh-CN" altLang="en-US" dirty="0"/>
              <a:t>提供者：</a:t>
            </a:r>
            <a:r>
              <a:rPr lang="en-US" altLang="zh-CN" dirty="0"/>
              <a:t>sun</a:t>
            </a:r>
            <a:r>
              <a:rPr lang="zh-CN" altLang="en-US" dirty="0"/>
              <a:t>公司</a:t>
            </a:r>
          </a:p>
          <a:p>
            <a:pPr lvl="1"/>
            <a:r>
              <a:rPr lang="zh-CN" altLang="en-US" dirty="0"/>
              <a:t>作用：载入各种不同的</a:t>
            </a:r>
            <a:r>
              <a:rPr lang="en-US" altLang="zh-CN" dirty="0"/>
              <a:t>JDBC</a:t>
            </a:r>
            <a:r>
              <a:rPr lang="zh-CN" altLang="en-US" dirty="0"/>
              <a:t>驱动</a:t>
            </a:r>
          </a:p>
          <a:p>
            <a:r>
              <a:rPr lang="en-US" altLang="zh-CN" dirty="0"/>
              <a:t>JDBC </a:t>
            </a:r>
            <a:r>
              <a:rPr lang="zh-CN" altLang="en-US" dirty="0"/>
              <a:t>驱动</a:t>
            </a:r>
          </a:p>
          <a:p>
            <a:pPr lvl="1"/>
            <a:r>
              <a:rPr lang="zh-CN" altLang="en-US" dirty="0"/>
              <a:t>提供者：数据库厂商</a:t>
            </a:r>
          </a:p>
          <a:p>
            <a:pPr lvl="1"/>
            <a:r>
              <a:rPr lang="zh-CN" altLang="en-US" dirty="0"/>
              <a:t>作用：负责连接各种不同的数据库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</a:t>
            </a:r>
            <a:r>
              <a:rPr lang="zh-CN" altLang="en-US"/>
              <a:t>程序的工作原理</a:t>
            </a:r>
          </a:p>
        </p:txBody>
      </p:sp>
      <p:sp>
        <p:nvSpPr>
          <p:cNvPr id="804868" name="AutoShape 4"/>
          <p:cNvSpPr>
            <a:spLocks noChangeArrowheads="1"/>
          </p:cNvSpPr>
          <p:nvPr/>
        </p:nvSpPr>
        <p:spPr bwMode="auto">
          <a:xfrm>
            <a:off x="828675" y="4652963"/>
            <a:ext cx="1023938" cy="8636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Sql 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sp>
        <p:nvSpPr>
          <p:cNvPr id="804869" name="AutoShape 5"/>
          <p:cNvSpPr>
            <a:spLocks noChangeArrowheads="1"/>
          </p:cNvSpPr>
          <p:nvPr/>
        </p:nvSpPr>
        <p:spPr bwMode="auto">
          <a:xfrm>
            <a:off x="2339975" y="4652963"/>
            <a:ext cx="1020763" cy="93662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Oracle</a:t>
            </a:r>
          </a:p>
        </p:txBody>
      </p:sp>
      <p:sp>
        <p:nvSpPr>
          <p:cNvPr id="804871" name="AutoShape 7"/>
          <p:cNvSpPr>
            <a:spLocks noChangeArrowheads="1"/>
          </p:cNvSpPr>
          <p:nvPr/>
        </p:nvSpPr>
        <p:spPr bwMode="gray">
          <a:xfrm>
            <a:off x="830263" y="2132013"/>
            <a:ext cx="2519362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TW" b="1">
                <a:ea typeface="黑体" pitchFamily="2" charset="-122"/>
              </a:rPr>
              <a:t>JDBC </a:t>
            </a:r>
            <a:r>
              <a:rPr lang="en-US" altLang="zh-CN" b="1">
                <a:ea typeface="黑体" pitchFamily="2" charset="-122"/>
              </a:rPr>
              <a:t>API </a:t>
            </a:r>
            <a:endParaRPr lang="en-US" altLang="zh-TW" b="1">
              <a:ea typeface="黑体" pitchFamily="2" charset="-122"/>
            </a:endParaRPr>
          </a:p>
        </p:txBody>
      </p:sp>
      <p:sp>
        <p:nvSpPr>
          <p:cNvPr id="804873" name="AutoShape 9"/>
          <p:cNvSpPr>
            <a:spLocks noChangeArrowheads="1"/>
          </p:cNvSpPr>
          <p:nvPr/>
        </p:nvSpPr>
        <p:spPr bwMode="gray">
          <a:xfrm>
            <a:off x="814388" y="2852738"/>
            <a:ext cx="253523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Driver Manager </a:t>
            </a:r>
          </a:p>
        </p:txBody>
      </p:sp>
      <p:sp>
        <p:nvSpPr>
          <p:cNvPr id="804874" name="AutoShape 10"/>
          <p:cNvSpPr>
            <a:spLocks noChangeArrowheads="1"/>
          </p:cNvSpPr>
          <p:nvPr/>
        </p:nvSpPr>
        <p:spPr bwMode="gray">
          <a:xfrm>
            <a:off x="2198688" y="3789363"/>
            <a:ext cx="1296987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</a:t>
            </a:r>
            <a:r>
              <a:rPr lang="zh-CN" altLang="en-US" b="1">
                <a:ea typeface="黑体" pitchFamily="2" charset="-122"/>
              </a:rPr>
              <a:t>驱动 </a:t>
            </a:r>
          </a:p>
        </p:txBody>
      </p:sp>
      <p:sp>
        <p:nvSpPr>
          <p:cNvPr id="804875" name="AutoShape 11"/>
          <p:cNvSpPr>
            <a:spLocks noChangeArrowheads="1"/>
          </p:cNvSpPr>
          <p:nvPr/>
        </p:nvSpPr>
        <p:spPr bwMode="gray">
          <a:xfrm>
            <a:off x="684213" y="3789363"/>
            <a:ext cx="1296987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</a:t>
            </a:r>
            <a:r>
              <a:rPr lang="zh-CN" altLang="en-US" b="1">
                <a:ea typeface="黑体" pitchFamily="2" charset="-122"/>
              </a:rPr>
              <a:t>驱动 </a:t>
            </a:r>
          </a:p>
        </p:txBody>
      </p:sp>
      <p:sp>
        <p:nvSpPr>
          <p:cNvPr id="804876" name="AutoShape 12"/>
          <p:cNvSpPr>
            <a:spLocks noChangeArrowheads="1"/>
          </p:cNvSpPr>
          <p:nvPr/>
        </p:nvSpPr>
        <p:spPr bwMode="gray">
          <a:xfrm>
            <a:off x="830263" y="1268413"/>
            <a:ext cx="2519362" cy="5048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b="1" dirty="0">
                <a:ea typeface="黑体" pitchFamily="2" charset="-122"/>
              </a:rPr>
              <a:t>Java </a:t>
            </a:r>
            <a:r>
              <a:rPr lang="zh-CN" altLang="en-US" b="1" dirty="0">
                <a:ea typeface="黑体" pitchFamily="2" charset="-122"/>
              </a:rPr>
              <a:t>应用程序 </a:t>
            </a:r>
          </a:p>
        </p:txBody>
      </p:sp>
      <p:cxnSp>
        <p:nvCxnSpPr>
          <p:cNvPr id="804877" name="AutoShape 13"/>
          <p:cNvCxnSpPr>
            <a:cxnSpLocks noChangeShapeType="1"/>
            <a:stCxn id="804868" idx="1"/>
            <a:endCxn id="804875" idx="2"/>
          </p:cNvCxnSpPr>
          <p:nvPr/>
        </p:nvCxnSpPr>
        <p:spPr bwMode="auto">
          <a:xfrm flipH="1" flipV="1">
            <a:off x="1333500" y="4221163"/>
            <a:ext cx="7938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04878" name="AutoShape 14"/>
          <p:cNvCxnSpPr>
            <a:cxnSpLocks noChangeShapeType="1"/>
            <a:stCxn id="804869" idx="1"/>
            <a:endCxn id="804874" idx="2"/>
          </p:cNvCxnSpPr>
          <p:nvPr/>
        </p:nvCxnSpPr>
        <p:spPr bwMode="auto">
          <a:xfrm flipH="1" flipV="1">
            <a:off x="2847975" y="4221163"/>
            <a:ext cx="3175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804884" name="Line 20"/>
          <p:cNvSpPr>
            <a:spLocks noChangeShapeType="1"/>
          </p:cNvSpPr>
          <p:nvPr/>
        </p:nvSpPr>
        <p:spPr bwMode="auto">
          <a:xfrm>
            <a:off x="1360488" y="33575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04885" name="Line 21"/>
          <p:cNvSpPr>
            <a:spLocks noChangeShapeType="1"/>
          </p:cNvSpPr>
          <p:nvPr/>
        </p:nvSpPr>
        <p:spPr bwMode="auto">
          <a:xfrm>
            <a:off x="2846388" y="33575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04886" name="Line 22"/>
          <p:cNvSpPr>
            <a:spLocks noChangeShapeType="1"/>
          </p:cNvSpPr>
          <p:nvPr/>
        </p:nvSpPr>
        <p:spPr bwMode="auto">
          <a:xfrm>
            <a:off x="2052638" y="1771650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84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0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0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0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0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0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048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135937" cy="7191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/>
              <a:t>JDBC API</a:t>
            </a:r>
            <a:r>
              <a:rPr lang="zh-CN" altLang="en-US"/>
              <a:t>可做三件事：与数据库建立连接、执行</a:t>
            </a:r>
            <a:r>
              <a:rPr lang="en-US" altLang="zh-CN"/>
              <a:t>SQL </a:t>
            </a:r>
            <a:r>
              <a:rPr lang="zh-CN" altLang="en-US"/>
              <a:t>语句、处理结果</a:t>
            </a:r>
            <a:endParaRPr lang="zh-CN" altLang="en-US" sz="2000"/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 API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484438" y="2347913"/>
            <a:ext cx="4219575" cy="1879600"/>
            <a:chOff x="1598" y="1162"/>
            <a:chExt cx="2658" cy="1184"/>
          </a:xfrm>
        </p:grpSpPr>
        <p:graphicFrame>
          <p:nvGraphicFramePr>
            <p:cNvPr id="823308" name="Object 12"/>
            <p:cNvGraphicFramePr>
              <a:graphicFrameLocks noChangeAspect="1"/>
            </p:cNvGraphicFramePr>
            <p:nvPr/>
          </p:nvGraphicFramePr>
          <p:xfrm>
            <a:off x="1598" y="1162"/>
            <a:ext cx="2658" cy="1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" name="Visio" r:id="rId4" imgW="4220261" imgH="1880311" progId="Visio.Drawing.11">
                    <p:embed/>
                  </p:oleObj>
                </mc:Choice>
                <mc:Fallback>
                  <p:oleObj name="Visio" r:id="rId4" imgW="4220261" imgH="188031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8" y="1162"/>
                          <a:ext cx="2658" cy="1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3309" name="Text Box 13"/>
            <p:cNvSpPr txBox="1">
              <a:spLocks noChangeArrowheads="1"/>
            </p:cNvSpPr>
            <p:nvPr/>
          </p:nvSpPr>
          <p:spPr bwMode="auto">
            <a:xfrm>
              <a:off x="2504" y="1175"/>
              <a:ext cx="9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TW" b="1">
                  <a:ea typeface="PMingLiU" pitchFamily="18" charset="-120"/>
                </a:rPr>
                <a:t>Connection</a:t>
              </a:r>
            </a:p>
          </p:txBody>
        </p:sp>
      </p:grpSp>
      <p:sp>
        <p:nvSpPr>
          <p:cNvPr id="823311" name="Text Box 15"/>
          <p:cNvSpPr txBox="1">
            <a:spLocks noChangeArrowheads="1"/>
          </p:cNvSpPr>
          <p:nvPr/>
        </p:nvSpPr>
        <p:spPr bwMode="auto">
          <a:xfrm>
            <a:off x="3492500" y="4291013"/>
            <a:ext cx="2089150" cy="3667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ea typeface="黑体" pitchFamily="2" charset="-122"/>
              </a:rPr>
              <a:t>DriverManager</a:t>
            </a:r>
          </a:p>
        </p:txBody>
      </p:sp>
      <p:sp>
        <p:nvSpPr>
          <p:cNvPr id="823312" name="AutoShape 16"/>
          <p:cNvSpPr>
            <a:spLocks noChangeArrowheads="1"/>
          </p:cNvSpPr>
          <p:nvPr/>
        </p:nvSpPr>
        <p:spPr bwMode="auto">
          <a:xfrm>
            <a:off x="3132138" y="2792413"/>
            <a:ext cx="2808287" cy="549275"/>
          </a:xfrm>
          <a:prstGeom prst="rightArrow">
            <a:avLst>
              <a:gd name="adj1" fmla="val 50000"/>
              <a:gd name="adj2" fmla="val 127818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12700" cap="rnd" algn="ctr">
            <a:solidFill>
              <a:srgbClr val="80008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/>
            <a:r>
              <a:rPr lang="en-US" altLang="zh-CN" b="1">
                <a:ea typeface="黑体" pitchFamily="2" charset="-122"/>
              </a:rPr>
              <a:t>Statement</a:t>
            </a:r>
          </a:p>
        </p:txBody>
      </p:sp>
      <p:sp>
        <p:nvSpPr>
          <p:cNvPr id="823313" name="AutoShape 17"/>
          <p:cNvSpPr>
            <a:spLocks noChangeArrowheads="1"/>
          </p:cNvSpPr>
          <p:nvPr/>
        </p:nvSpPr>
        <p:spPr bwMode="auto">
          <a:xfrm>
            <a:off x="3130550" y="3262313"/>
            <a:ext cx="2738438" cy="549275"/>
          </a:xfrm>
          <a:prstGeom prst="leftArrow">
            <a:avLst>
              <a:gd name="adj1" fmla="val 50000"/>
              <a:gd name="adj2" fmla="val 124639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12700" cap="rnd" algn="ctr">
            <a:solidFill>
              <a:srgbClr val="80008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/>
            <a:r>
              <a:rPr lang="en-US" altLang="zh-CN" b="1">
                <a:ea typeface="黑体" pitchFamily="2" charset="-122"/>
              </a:rPr>
              <a:t>ResultSet</a:t>
            </a:r>
          </a:p>
        </p:txBody>
      </p:sp>
      <p:sp>
        <p:nvSpPr>
          <p:cNvPr id="823306" name="Rectangle 10"/>
          <p:cNvSpPr>
            <a:spLocks noChangeArrowheads="1"/>
          </p:cNvSpPr>
          <p:nvPr/>
        </p:nvSpPr>
        <p:spPr bwMode="auto">
          <a:xfrm>
            <a:off x="1835150" y="1916113"/>
            <a:ext cx="5400675" cy="28082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315" name="Text Box 19"/>
          <p:cNvSpPr txBox="1">
            <a:spLocks noChangeArrowheads="1"/>
          </p:cNvSpPr>
          <p:nvPr/>
        </p:nvSpPr>
        <p:spPr bwMode="auto">
          <a:xfrm>
            <a:off x="1187450" y="4987925"/>
            <a:ext cx="72723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TW" altLang="en-US" sz="2000" b="1" dirty="0">
                <a:solidFill>
                  <a:srgbClr val="0000FF"/>
                </a:solidFill>
                <a:ea typeface="PMingLiU" pitchFamily="18" charset="-120"/>
              </a:rPr>
              <a:t> </a:t>
            </a:r>
            <a:r>
              <a:rPr kumimoji="1" lang="en-US" altLang="zh-TW" sz="2000" b="1" dirty="0" err="1">
                <a:ea typeface="黑体" pitchFamily="2" charset="-122"/>
              </a:rPr>
              <a:t>DriverManager</a:t>
            </a:r>
            <a:r>
              <a:rPr kumimoji="1" lang="en-US" altLang="zh-TW" sz="2000" b="1" dirty="0">
                <a:ea typeface="黑体" pitchFamily="2" charset="-122"/>
              </a:rPr>
              <a:t> </a:t>
            </a:r>
            <a:r>
              <a:rPr kumimoji="1" lang="zh-CN" altLang="en-US" sz="2000" b="1" dirty="0">
                <a:ea typeface="黑体" pitchFamily="2" charset="-122"/>
              </a:rPr>
              <a:t>：依据数据库的不同，管理</a:t>
            </a:r>
            <a:r>
              <a:rPr kumimoji="1" lang="en-US" altLang="zh-CN" sz="2000" b="1" dirty="0">
                <a:ea typeface="黑体" pitchFamily="2" charset="-122"/>
              </a:rPr>
              <a:t>JDBC</a:t>
            </a:r>
            <a:r>
              <a:rPr kumimoji="1" lang="zh-CN" altLang="en-US" sz="2000" b="1" dirty="0">
                <a:ea typeface="黑体" pitchFamily="2" charset="-122"/>
              </a:rPr>
              <a:t>驱动</a:t>
            </a:r>
          </a:p>
          <a:p>
            <a:r>
              <a:rPr kumimoji="1" lang="zh-TW" altLang="en-US" sz="2000" b="1" dirty="0">
                <a:ea typeface="黑体" pitchFamily="2" charset="-122"/>
              </a:rPr>
              <a:t> </a:t>
            </a:r>
            <a:r>
              <a:rPr kumimoji="1" lang="en-US" altLang="zh-TW" sz="2000" b="1" dirty="0">
                <a:ea typeface="黑体" pitchFamily="2" charset="-122"/>
              </a:rPr>
              <a:t>Connection </a:t>
            </a:r>
            <a:r>
              <a:rPr kumimoji="1" lang="zh-CN" altLang="en-US" sz="2000" b="1" dirty="0">
                <a:ea typeface="黑体" pitchFamily="2" charset="-122"/>
              </a:rPr>
              <a:t>：负责连接数据库并担任传送数据的任务</a:t>
            </a:r>
            <a:r>
              <a:rPr kumimoji="1" lang="zh-CN" altLang="en-US" sz="2000" dirty="0"/>
              <a:t> </a:t>
            </a:r>
            <a:r>
              <a:rPr kumimoji="1" lang="zh-CN" altLang="en-US" sz="2000" b="1" dirty="0">
                <a:ea typeface="黑体" pitchFamily="2" charset="-122"/>
              </a:rPr>
              <a:t> </a:t>
            </a:r>
            <a:endParaRPr kumimoji="1" lang="zh-TW" altLang="en-US" sz="2000" b="1" dirty="0">
              <a:ea typeface="黑体" pitchFamily="2" charset="-122"/>
            </a:endParaRPr>
          </a:p>
          <a:p>
            <a:r>
              <a:rPr kumimoji="1" lang="zh-TW" altLang="en-US" sz="2000" b="1" dirty="0">
                <a:ea typeface="黑体" pitchFamily="2" charset="-122"/>
              </a:rPr>
              <a:t> </a:t>
            </a:r>
            <a:r>
              <a:rPr kumimoji="1" lang="en-US" altLang="zh-TW" sz="2000" b="1" dirty="0">
                <a:ea typeface="黑体" pitchFamily="2" charset="-122"/>
              </a:rPr>
              <a:t>Statement </a:t>
            </a:r>
            <a:r>
              <a:rPr kumimoji="1" lang="zh-CN" altLang="en-US" sz="2000" b="1" dirty="0">
                <a:ea typeface="黑体" pitchFamily="2" charset="-122"/>
              </a:rPr>
              <a:t>：</a:t>
            </a:r>
            <a:r>
              <a:rPr kumimoji="1" lang="zh-TW" altLang="en-US" sz="2000" b="1" dirty="0">
                <a:ea typeface="黑体" pitchFamily="2" charset="-122"/>
              </a:rPr>
              <a:t>由 </a:t>
            </a:r>
            <a:r>
              <a:rPr kumimoji="1" lang="en-US" altLang="zh-TW" sz="2000" b="1" dirty="0">
                <a:ea typeface="黑体" pitchFamily="2" charset="-122"/>
              </a:rPr>
              <a:t>Connection </a:t>
            </a:r>
            <a:r>
              <a:rPr kumimoji="1" lang="zh-CN" altLang="en-US" sz="2000" b="1" dirty="0">
                <a:ea typeface="黑体" pitchFamily="2" charset="-122"/>
              </a:rPr>
              <a:t>产生、负责执行</a:t>
            </a:r>
            <a:r>
              <a:rPr kumimoji="1" lang="en-US" altLang="zh-CN" sz="2000" b="1" dirty="0">
                <a:ea typeface="黑体" pitchFamily="2" charset="-122"/>
              </a:rPr>
              <a:t>SQL</a:t>
            </a:r>
            <a:r>
              <a:rPr kumimoji="1" lang="zh-CN" altLang="en-US" sz="2000" b="1" dirty="0">
                <a:ea typeface="黑体" pitchFamily="2" charset="-122"/>
              </a:rPr>
              <a:t>语句</a:t>
            </a:r>
            <a:endParaRPr kumimoji="1" lang="zh-TW" altLang="en-US" sz="2000" b="1" dirty="0">
              <a:ea typeface="黑体" pitchFamily="2" charset="-122"/>
            </a:endParaRPr>
          </a:p>
          <a:p>
            <a:r>
              <a:rPr kumimoji="1" lang="zh-TW" altLang="en-US" sz="2000" b="1" dirty="0">
                <a:ea typeface="黑体" pitchFamily="2" charset="-122"/>
              </a:rPr>
              <a:t> </a:t>
            </a:r>
            <a:r>
              <a:rPr kumimoji="1" lang="en-US" altLang="zh-TW" sz="2000" b="1" dirty="0" err="1">
                <a:ea typeface="黑体" pitchFamily="2" charset="-122"/>
              </a:rPr>
              <a:t>ResultSet</a:t>
            </a:r>
            <a:r>
              <a:rPr kumimoji="1" lang="zh-CN" altLang="en-US" sz="2000" b="1" dirty="0">
                <a:ea typeface="黑体" pitchFamily="2" charset="-122"/>
              </a:rPr>
              <a:t>：负责保存</a:t>
            </a:r>
            <a:r>
              <a:rPr kumimoji="1" lang="en-US" altLang="zh-CN" sz="2000" b="1" dirty="0">
                <a:ea typeface="黑体" pitchFamily="2" charset="-122"/>
              </a:rPr>
              <a:t>Statement</a:t>
            </a:r>
            <a:r>
              <a:rPr kumimoji="1" lang="zh-CN" altLang="en-US" sz="2000" b="1" dirty="0">
                <a:ea typeface="黑体" pitchFamily="2" charset="-122"/>
              </a:rPr>
              <a:t>执行后所产生的查询结果</a:t>
            </a: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755650" y="2852738"/>
            <a:ext cx="990600" cy="776287"/>
            <a:chOff x="930" y="1842"/>
            <a:chExt cx="680" cy="562"/>
          </a:xfrm>
        </p:grpSpPr>
        <p:sp>
          <p:nvSpPr>
            <p:cNvPr id="823318" name="Text Box 22"/>
            <p:cNvSpPr txBox="1">
              <a:spLocks noChangeArrowheads="1"/>
            </p:cNvSpPr>
            <p:nvPr/>
          </p:nvSpPr>
          <p:spPr bwMode="auto">
            <a:xfrm>
              <a:off x="930" y="2160"/>
              <a:ext cx="680" cy="2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>
                  <a:latin typeface="黑体" pitchFamily="2" charset="-122"/>
                  <a:ea typeface="黑体" pitchFamily="2" charset="-122"/>
                </a:rPr>
                <a:t>客户端</a:t>
              </a:r>
            </a:p>
          </p:txBody>
        </p:sp>
        <p:grpSp>
          <p:nvGrpSpPr>
            <p:cNvPr id="4" name="Group 23"/>
            <p:cNvGrpSpPr>
              <a:grpSpLocks/>
            </p:cNvGrpSpPr>
            <p:nvPr/>
          </p:nvGrpSpPr>
          <p:grpSpPr bwMode="auto">
            <a:xfrm>
              <a:off x="1066" y="1842"/>
              <a:ext cx="498" cy="363"/>
              <a:chOff x="4286" y="3022"/>
              <a:chExt cx="1355" cy="1095"/>
            </a:xfrm>
          </p:grpSpPr>
          <p:graphicFrame>
            <p:nvGraphicFramePr>
              <p:cNvPr id="823320" name="Object 24"/>
              <p:cNvGraphicFramePr>
                <a:graphicFrameLocks noChangeAspect="1"/>
              </p:cNvGraphicFramePr>
              <p:nvPr/>
            </p:nvGraphicFramePr>
            <p:xfrm>
              <a:off x="4286" y="3022"/>
              <a:ext cx="977" cy="9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3" name="Image" r:id="rId6" imgW="2615873" imgH="2666667" progId="">
                      <p:embed/>
                    </p:oleObj>
                  </mc:Choice>
                  <mc:Fallback>
                    <p:oleObj name="Image" r:id="rId6" imgW="2615873" imgH="266666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6" y="3022"/>
                            <a:ext cx="977" cy="9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823321" name="Picture 25" descr="TowerCase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6588125" y="2636838"/>
            <a:ext cx="1439863" cy="1273175"/>
            <a:chOff x="4332" y="1570"/>
            <a:chExt cx="907" cy="802"/>
          </a:xfrm>
        </p:grpSpPr>
        <p:sp>
          <p:nvSpPr>
            <p:cNvPr id="823323" name="Text Box 27"/>
            <p:cNvSpPr txBox="1">
              <a:spLocks noChangeArrowheads="1"/>
            </p:cNvSpPr>
            <p:nvPr/>
          </p:nvSpPr>
          <p:spPr bwMode="auto">
            <a:xfrm>
              <a:off x="4332" y="2160"/>
              <a:ext cx="907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>
                  <a:ea typeface="黑体" pitchFamily="2" charset="-122"/>
                </a:rPr>
                <a:t>数据库服务器</a:t>
              </a:r>
            </a:p>
          </p:txBody>
        </p:sp>
        <p:graphicFrame>
          <p:nvGraphicFramePr>
            <p:cNvPr id="823324" name="Object 28"/>
            <p:cNvGraphicFramePr>
              <a:graphicFrameLocks noChangeAspect="1"/>
            </p:cNvGraphicFramePr>
            <p:nvPr/>
          </p:nvGraphicFramePr>
          <p:xfrm>
            <a:off x="4558" y="1570"/>
            <a:ext cx="397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" name="Image" r:id="rId9" imgW="1225091" imgH="1962750" progId="">
                    <p:embed/>
                  </p:oleObj>
                </mc:Choice>
                <mc:Fallback>
                  <p:oleObj name="Image" r:id="rId9" imgW="1225091" imgH="196275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570"/>
                          <a:ext cx="397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3325" name="Oval 29"/>
          <p:cNvSpPr>
            <a:spLocks noChangeArrowheads="1"/>
          </p:cNvSpPr>
          <p:nvPr/>
        </p:nvSpPr>
        <p:spPr bwMode="auto">
          <a:xfrm>
            <a:off x="5364163" y="4219575"/>
            <a:ext cx="431800" cy="360363"/>
          </a:xfrm>
          <a:prstGeom prst="ellipse">
            <a:avLst/>
          </a:prstGeom>
          <a:solidFill>
            <a:srgbClr val="00CCFF"/>
          </a:solidFill>
          <a:ln w="285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2" charset="-122"/>
              </a:rPr>
              <a:t>1</a:t>
            </a:r>
          </a:p>
        </p:txBody>
      </p:sp>
      <p:sp>
        <p:nvSpPr>
          <p:cNvPr id="823329" name="Oval 33"/>
          <p:cNvSpPr>
            <a:spLocks noChangeArrowheads="1"/>
          </p:cNvSpPr>
          <p:nvPr/>
        </p:nvSpPr>
        <p:spPr bwMode="auto">
          <a:xfrm>
            <a:off x="5435600" y="2276475"/>
            <a:ext cx="431800" cy="360363"/>
          </a:xfrm>
          <a:prstGeom prst="ellipse">
            <a:avLst/>
          </a:prstGeom>
          <a:solidFill>
            <a:srgbClr val="00CCFF"/>
          </a:solidFill>
          <a:ln w="285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2" charset="-122"/>
              </a:rPr>
              <a:t>2</a:t>
            </a:r>
          </a:p>
        </p:txBody>
      </p:sp>
      <p:sp>
        <p:nvSpPr>
          <p:cNvPr id="823330" name="Oval 34"/>
          <p:cNvSpPr>
            <a:spLocks noChangeArrowheads="1"/>
          </p:cNvSpPr>
          <p:nvPr/>
        </p:nvSpPr>
        <p:spPr bwMode="auto">
          <a:xfrm>
            <a:off x="2555875" y="2851150"/>
            <a:ext cx="431800" cy="360363"/>
          </a:xfrm>
          <a:prstGeom prst="ellipse">
            <a:avLst/>
          </a:prstGeom>
          <a:solidFill>
            <a:srgbClr val="00CCFF"/>
          </a:solidFill>
          <a:ln w="285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2" charset="-122"/>
              </a:rPr>
              <a:t>3</a:t>
            </a:r>
          </a:p>
        </p:txBody>
      </p:sp>
      <p:sp>
        <p:nvSpPr>
          <p:cNvPr id="823331" name="Oval 35"/>
          <p:cNvSpPr>
            <a:spLocks noChangeArrowheads="1"/>
          </p:cNvSpPr>
          <p:nvPr/>
        </p:nvSpPr>
        <p:spPr bwMode="auto">
          <a:xfrm>
            <a:off x="5940425" y="3284538"/>
            <a:ext cx="431800" cy="360362"/>
          </a:xfrm>
          <a:prstGeom prst="ellipse">
            <a:avLst/>
          </a:prstGeom>
          <a:solidFill>
            <a:srgbClr val="00CCFF"/>
          </a:solidFill>
          <a:ln w="285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2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3256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2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2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2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2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2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2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312" grpId="0" animBg="1"/>
      <p:bldP spid="823313" grpId="0" animBg="1"/>
      <p:bldP spid="823306" grpId="0" animBg="1"/>
      <p:bldP spid="823315" grpId="0" build="p"/>
      <p:bldP spid="823325" grpId="0" animBg="1"/>
      <p:bldP spid="823329" grpId="0" animBg="1"/>
      <p:bldP spid="823330" grpId="0" animBg="1"/>
      <p:bldP spid="82333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JDBC-ODBC</a:t>
            </a:r>
            <a:r>
              <a:rPr lang="zh-CN" altLang="en-US" dirty="0" smtClean="0"/>
              <a:t>桥驱动</a:t>
            </a:r>
            <a:endParaRPr lang="en-US" altLang="zh-CN" dirty="0" smtClean="0"/>
          </a:p>
          <a:p>
            <a:r>
              <a:rPr lang="en-US" altLang="zh-CN" dirty="0" smtClean="0"/>
              <a:t>JDBC</a:t>
            </a:r>
            <a:r>
              <a:rPr lang="zh-CN" altLang="en-US" dirty="0" smtClean="0"/>
              <a:t>本地驱动</a:t>
            </a:r>
            <a:endParaRPr lang="en-US" altLang="zh-CN" dirty="0" smtClean="0"/>
          </a:p>
          <a:p>
            <a:r>
              <a:rPr lang="en-US" altLang="zh-CN" dirty="0" smtClean="0"/>
              <a:t>JDBC</a:t>
            </a:r>
            <a:r>
              <a:rPr lang="zh-CN" altLang="en-US" dirty="0" smtClean="0"/>
              <a:t>网络驱动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11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123950"/>
            <a:ext cx="8229600" cy="11525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JDBC</a:t>
            </a:r>
            <a:r>
              <a:rPr lang="zh-CN" altLang="en-US" dirty="0"/>
              <a:t>驱动由数据库厂商</a:t>
            </a:r>
            <a:r>
              <a:rPr lang="zh-TW" altLang="en-US" dirty="0"/>
              <a:t>提供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在个人开发与测试中，可以使用</a:t>
            </a:r>
            <a:r>
              <a:rPr lang="en-US" altLang="zh-CN" dirty="0"/>
              <a:t>JDBC-ODBC</a:t>
            </a:r>
            <a:r>
              <a:rPr lang="zh-CN" altLang="en-US" dirty="0"/>
              <a:t>桥连方式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在生产型开发中，推荐使用纯</a:t>
            </a:r>
            <a:r>
              <a:rPr lang="en-US" altLang="zh-CN" dirty="0"/>
              <a:t>Java</a:t>
            </a:r>
            <a:r>
              <a:rPr lang="zh-CN" altLang="en-US" dirty="0"/>
              <a:t>驱动方式</a:t>
            </a:r>
          </a:p>
        </p:txBody>
      </p:sp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JDBC</a:t>
            </a:r>
            <a:r>
              <a:rPr lang="zh-CN" altLang="en-US" dirty="0"/>
              <a:t>驱动 </a:t>
            </a:r>
            <a:endParaRPr lang="en-US" altLang="zh-CN" dirty="0"/>
          </a:p>
        </p:txBody>
      </p:sp>
      <p:sp>
        <p:nvSpPr>
          <p:cNvPr id="817181" name="AutoShape 29"/>
          <p:cNvSpPr>
            <a:spLocks noChangeArrowheads="1"/>
          </p:cNvSpPr>
          <p:nvPr/>
        </p:nvSpPr>
        <p:spPr bwMode="auto">
          <a:xfrm>
            <a:off x="2224088" y="5805488"/>
            <a:ext cx="979487" cy="90805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DB 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sp>
        <p:nvSpPr>
          <p:cNvPr id="817182" name="AutoShape 30"/>
          <p:cNvSpPr>
            <a:spLocks noChangeArrowheads="1"/>
          </p:cNvSpPr>
          <p:nvPr/>
        </p:nvSpPr>
        <p:spPr bwMode="auto">
          <a:xfrm>
            <a:off x="6372225" y="5732463"/>
            <a:ext cx="1008063" cy="98107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DB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sp>
        <p:nvSpPr>
          <p:cNvPr id="817183" name="AutoShape 31"/>
          <p:cNvSpPr>
            <a:spLocks noChangeArrowheads="1"/>
          </p:cNvSpPr>
          <p:nvPr/>
        </p:nvSpPr>
        <p:spPr bwMode="gray">
          <a:xfrm>
            <a:off x="3419475" y="2994025"/>
            <a:ext cx="2519363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TW" b="1">
                <a:ea typeface="黑体" pitchFamily="2" charset="-122"/>
              </a:rPr>
              <a:t>JDBC </a:t>
            </a:r>
            <a:r>
              <a:rPr lang="en-US" altLang="zh-CN" b="1">
                <a:ea typeface="黑体" pitchFamily="2" charset="-122"/>
              </a:rPr>
              <a:t>API</a:t>
            </a:r>
            <a:endParaRPr lang="en-US" altLang="zh-TW" b="1">
              <a:ea typeface="黑体" pitchFamily="2" charset="-122"/>
            </a:endParaRPr>
          </a:p>
        </p:txBody>
      </p:sp>
      <p:sp>
        <p:nvSpPr>
          <p:cNvPr id="817184" name="AutoShape 32"/>
          <p:cNvSpPr>
            <a:spLocks noChangeArrowheads="1"/>
          </p:cNvSpPr>
          <p:nvPr/>
        </p:nvSpPr>
        <p:spPr bwMode="gray">
          <a:xfrm>
            <a:off x="3403600" y="3573463"/>
            <a:ext cx="2535238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Driver Manager</a:t>
            </a:r>
          </a:p>
        </p:txBody>
      </p:sp>
      <p:sp>
        <p:nvSpPr>
          <p:cNvPr id="817185" name="AutoShape 33"/>
          <p:cNvSpPr>
            <a:spLocks noChangeArrowheads="1"/>
          </p:cNvSpPr>
          <p:nvPr/>
        </p:nvSpPr>
        <p:spPr bwMode="gray">
          <a:xfrm>
            <a:off x="5867400" y="4365625"/>
            <a:ext cx="2017713" cy="4302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CN" altLang="en-US" b="1">
                <a:ea typeface="黑体" pitchFamily="2" charset="-122"/>
              </a:rPr>
              <a:t>纯</a:t>
            </a:r>
            <a:r>
              <a:rPr lang="en-US" altLang="zh-CN" b="1">
                <a:ea typeface="黑体" pitchFamily="2" charset="-122"/>
              </a:rPr>
              <a:t>Java </a:t>
            </a:r>
            <a:r>
              <a:rPr lang="zh-CN" altLang="en-US" b="1">
                <a:ea typeface="黑体" pitchFamily="2" charset="-122"/>
              </a:rPr>
              <a:t>驱动 </a:t>
            </a:r>
          </a:p>
        </p:txBody>
      </p:sp>
      <p:sp>
        <p:nvSpPr>
          <p:cNvPr id="817186" name="AutoShape 34"/>
          <p:cNvSpPr>
            <a:spLocks noChangeArrowheads="1"/>
          </p:cNvSpPr>
          <p:nvPr/>
        </p:nvSpPr>
        <p:spPr bwMode="gray">
          <a:xfrm>
            <a:off x="1692275" y="4365625"/>
            <a:ext cx="2014538" cy="4302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JDBC–ODBC</a:t>
            </a:r>
            <a:r>
              <a:rPr lang="zh-CN" altLang="en-US" b="1">
                <a:ea typeface="黑体" pitchFamily="2" charset="-122"/>
              </a:rPr>
              <a:t>桥</a:t>
            </a:r>
          </a:p>
        </p:txBody>
      </p:sp>
      <p:sp>
        <p:nvSpPr>
          <p:cNvPr id="817187" name="AutoShape 35"/>
          <p:cNvSpPr>
            <a:spLocks noChangeArrowheads="1"/>
          </p:cNvSpPr>
          <p:nvPr/>
        </p:nvSpPr>
        <p:spPr bwMode="gray">
          <a:xfrm>
            <a:off x="3419475" y="2205038"/>
            <a:ext cx="2519363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Java </a:t>
            </a:r>
            <a:r>
              <a:rPr lang="zh-CN" altLang="en-US" b="1">
                <a:ea typeface="黑体" pitchFamily="2" charset="-122"/>
              </a:rPr>
              <a:t>应用程序 </a:t>
            </a:r>
          </a:p>
        </p:txBody>
      </p:sp>
      <p:cxnSp>
        <p:nvCxnSpPr>
          <p:cNvPr id="817188" name="AutoShape 36"/>
          <p:cNvCxnSpPr>
            <a:cxnSpLocks noChangeShapeType="1"/>
            <a:stCxn id="817181" idx="1"/>
            <a:endCxn id="817191" idx="2"/>
          </p:cNvCxnSpPr>
          <p:nvPr/>
        </p:nvCxnSpPr>
        <p:spPr bwMode="auto">
          <a:xfrm flipH="1" flipV="1">
            <a:off x="2700338" y="5514975"/>
            <a:ext cx="14287" cy="2905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17189" name="AutoShape 37"/>
          <p:cNvCxnSpPr>
            <a:cxnSpLocks noChangeShapeType="1"/>
            <a:stCxn id="817182" idx="1"/>
            <a:endCxn id="817185" idx="2"/>
          </p:cNvCxnSpPr>
          <p:nvPr/>
        </p:nvCxnSpPr>
        <p:spPr bwMode="auto">
          <a:xfrm flipV="1">
            <a:off x="6877050" y="4795838"/>
            <a:ext cx="0" cy="936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17190" name="AutoShape 38"/>
          <p:cNvCxnSpPr>
            <a:cxnSpLocks noChangeShapeType="1"/>
            <a:stCxn id="817184" idx="2"/>
            <a:endCxn id="817185" idx="0"/>
          </p:cNvCxnSpPr>
          <p:nvPr/>
        </p:nvCxnSpPr>
        <p:spPr bwMode="auto">
          <a:xfrm>
            <a:off x="4672013" y="4078288"/>
            <a:ext cx="2205037" cy="2873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817191" name="AutoShape 39"/>
          <p:cNvSpPr>
            <a:spLocks noChangeArrowheads="1"/>
          </p:cNvSpPr>
          <p:nvPr/>
        </p:nvSpPr>
        <p:spPr bwMode="gray">
          <a:xfrm>
            <a:off x="1692275" y="5084763"/>
            <a:ext cx="2016125" cy="4302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ODBC</a:t>
            </a:r>
          </a:p>
        </p:txBody>
      </p:sp>
      <p:cxnSp>
        <p:nvCxnSpPr>
          <p:cNvPr id="817192" name="AutoShape 40"/>
          <p:cNvCxnSpPr>
            <a:cxnSpLocks noChangeShapeType="1"/>
            <a:stCxn id="817186" idx="0"/>
            <a:endCxn id="817184" idx="2"/>
          </p:cNvCxnSpPr>
          <p:nvPr/>
        </p:nvCxnSpPr>
        <p:spPr bwMode="auto">
          <a:xfrm flipV="1">
            <a:off x="2700338" y="4078288"/>
            <a:ext cx="1971675" cy="2873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17193" name="AutoShape 41"/>
          <p:cNvCxnSpPr>
            <a:cxnSpLocks noChangeShapeType="1"/>
            <a:stCxn id="817186" idx="2"/>
            <a:endCxn id="817191" idx="0"/>
          </p:cNvCxnSpPr>
          <p:nvPr/>
        </p:nvCxnSpPr>
        <p:spPr bwMode="auto">
          <a:xfrm>
            <a:off x="2700338" y="4795838"/>
            <a:ext cx="0" cy="288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817194" name="Line 42"/>
          <p:cNvSpPr>
            <a:spLocks noChangeShapeType="1"/>
          </p:cNvSpPr>
          <p:nvPr/>
        </p:nvSpPr>
        <p:spPr bwMode="auto">
          <a:xfrm>
            <a:off x="4716463" y="2708275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58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开放数据库互连（</a:t>
            </a:r>
            <a:r>
              <a:rPr lang="en-US" dirty="0" smtClean="0"/>
              <a:t>Open Database </a:t>
            </a:r>
            <a:r>
              <a:rPr lang="en-US" dirty="0" err="1" smtClean="0"/>
              <a:t>Connectivity，ODBC</a:t>
            </a:r>
            <a:r>
              <a:rPr lang="en-US" dirty="0" smtClean="0"/>
              <a:t>）</a:t>
            </a:r>
            <a:r>
              <a:rPr lang="zh-CN" altLang="en-US" dirty="0" smtClean="0"/>
              <a:t>是微软公司开放服务结构（</a:t>
            </a:r>
            <a:r>
              <a:rPr lang="en-US" dirty="0" err="1" smtClean="0"/>
              <a:t>WOSA，Windows</a:t>
            </a:r>
            <a:r>
              <a:rPr lang="en-US" dirty="0" smtClean="0"/>
              <a:t> Open Services Architecture）</a:t>
            </a:r>
            <a:r>
              <a:rPr lang="zh-CN" altLang="en-US" dirty="0" smtClean="0"/>
              <a:t>中有关数据库的一个组成部分，它建立了一组规范，并提供了一组对数据库访问的标准</a:t>
            </a:r>
            <a:r>
              <a:rPr lang="en-US" dirty="0" smtClean="0"/>
              <a:t>API（</a:t>
            </a:r>
            <a:r>
              <a:rPr lang="zh-CN" altLang="en-US" dirty="0" smtClean="0"/>
              <a:t>应用程序编程接口）。这些</a:t>
            </a:r>
            <a:r>
              <a:rPr lang="en-US" dirty="0" smtClean="0"/>
              <a:t>API</a:t>
            </a:r>
            <a:r>
              <a:rPr lang="zh-CN" altLang="en-US" dirty="0" smtClean="0"/>
              <a:t>利用</a:t>
            </a:r>
            <a:r>
              <a:rPr lang="en-US" dirty="0" smtClean="0"/>
              <a:t>SQL</a:t>
            </a:r>
            <a:r>
              <a:rPr lang="zh-CN" altLang="en-US" dirty="0" smtClean="0"/>
              <a:t>来完成其大部分任务。</a:t>
            </a:r>
            <a:r>
              <a:rPr lang="en-US" dirty="0" smtClean="0"/>
              <a:t>ODBC</a:t>
            </a:r>
            <a:r>
              <a:rPr lang="zh-CN" altLang="en-US" dirty="0" smtClean="0"/>
              <a:t>本身也提供了对</a:t>
            </a:r>
            <a:r>
              <a:rPr lang="en-US" dirty="0" smtClean="0"/>
              <a:t>SQL</a:t>
            </a:r>
            <a:r>
              <a:rPr lang="zh-CN" altLang="en-US" dirty="0" smtClean="0"/>
              <a:t>语言的支持，用户可以直接将</a:t>
            </a:r>
            <a:r>
              <a:rPr lang="en-US" dirty="0" smtClean="0"/>
              <a:t>SQL</a:t>
            </a:r>
            <a:r>
              <a:rPr lang="zh-CN" altLang="en-US" dirty="0" smtClean="0"/>
              <a:t>语句送给</a:t>
            </a:r>
            <a:r>
              <a:rPr lang="en-US" dirty="0" smtClean="0"/>
              <a:t>ODBC。</a:t>
            </a:r>
          </a:p>
          <a:p>
            <a:r>
              <a:rPr lang="zh-CN" altLang="en-US" dirty="0" smtClean="0"/>
              <a:t>这种操作性能较低，通常情况下不推荐使用这种方式进行操作。</a:t>
            </a:r>
            <a:endParaRPr lang="en-US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JDBC-ODBC</a:t>
            </a:r>
            <a:r>
              <a:rPr lang="zh-CN" altLang="en-US" dirty="0" smtClean="0"/>
              <a:t>桥连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27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204" name="AutoShape 28"/>
          <p:cNvSpPr>
            <a:spLocks noChangeArrowheads="1"/>
          </p:cNvSpPr>
          <p:nvPr/>
        </p:nvSpPr>
        <p:spPr bwMode="gray">
          <a:xfrm>
            <a:off x="5364163" y="4191000"/>
            <a:ext cx="3419475" cy="1325563"/>
          </a:xfrm>
          <a:prstGeom prst="roundRect">
            <a:avLst>
              <a:gd name="adj" fmla="val 8981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7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229600" cy="1511300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en-US" dirty="0" smtClean="0"/>
              <a:t>将</a:t>
            </a:r>
            <a:r>
              <a:rPr lang="zh-CN" altLang="en-US" dirty="0"/>
              <a:t>对</a:t>
            </a:r>
            <a:r>
              <a:rPr lang="en-US" altLang="zh-CN" dirty="0"/>
              <a:t>JDBC API</a:t>
            </a:r>
            <a:r>
              <a:rPr lang="zh-CN" altLang="en-US" dirty="0"/>
              <a:t>的调用，转换为对另一组数据库连接</a:t>
            </a:r>
            <a:r>
              <a:rPr lang="en-US" altLang="zh-CN" dirty="0"/>
              <a:t>API</a:t>
            </a:r>
            <a:r>
              <a:rPr lang="zh-CN" altLang="en-US" dirty="0"/>
              <a:t>的调用</a:t>
            </a:r>
          </a:p>
          <a:p>
            <a:pPr lvl="1"/>
            <a:r>
              <a:rPr lang="zh-CN" altLang="en-US" dirty="0"/>
              <a:t>优点：可以访问所有</a:t>
            </a:r>
            <a:r>
              <a:rPr lang="en-US" altLang="zh-CN" dirty="0"/>
              <a:t>ODBC</a:t>
            </a:r>
            <a:r>
              <a:rPr lang="zh-CN" altLang="en-US" dirty="0"/>
              <a:t>可以访问的数据库</a:t>
            </a:r>
          </a:p>
          <a:p>
            <a:pPr lvl="1"/>
            <a:r>
              <a:rPr lang="zh-CN" altLang="en-US" dirty="0"/>
              <a:t>缺点：执行效率低、功能不够强大</a:t>
            </a:r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18197" name="AutoShape 21"/>
          <p:cNvSpPr>
            <a:spLocks noChangeArrowheads="1"/>
          </p:cNvSpPr>
          <p:nvPr/>
        </p:nvSpPr>
        <p:spPr bwMode="gray">
          <a:xfrm>
            <a:off x="755650" y="3067050"/>
            <a:ext cx="4248150" cy="2449513"/>
          </a:xfrm>
          <a:prstGeom prst="roundRect">
            <a:avLst>
              <a:gd name="adj" fmla="val 8880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98" name="AutoShape 22"/>
          <p:cNvSpPr>
            <a:spLocks noChangeArrowheads="1"/>
          </p:cNvSpPr>
          <p:nvPr/>
        </p:nvSpPr>
        <p:spPr bwMode="gray">
          <a:xfrm>
            <a:off x="3059113" y="4724400"/>
            <a:ext cx="1800225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TW" b="1">
                <a:ea typeface="黑体" pitchFamily="2" charset="-122"/>
              </a:rPr>
              <a:t>JDBC</a:t>
            </a:r>
            <a:r>
              <a:rPr lang="en-US" altLang="zh-CN" b="1">
                <a:ea typeface="黑体" pitchFamily="2" charset="-122"/>
              </a:rPr>
              <a:t>-ODBC</a:t>
            </a:r>
            <a:r>
              <a:rPr lang="zh-CN" altLang="en-US" b="1">
                <a:ea typeface="黑体" pitchFamily="2" charset="-122"/>
              </a:rPr>
              <a:t>桥</a:t>
            </a:r>
            <a:endParaRPr lang="zh-TW" altLang="en-US" b="1">
              <a:ea typeface="黑体" pitchFamily="2" charset="-122"/>
            </a:endParaRPr>
          </a:p>
        </p:txBody>
      </p:sp>
      <p:sp>
        <p:nvSpPr>
          <p:cNvPr id="818199" name="AutoShape 23"/>
          <p:cNvSpPr>
            <a:spLocks noChangeArrowheads="1"/>
          </p:cNvSpPr>
          <p:nvPr/>
        </p:nvSpPr>
        <p:spPr bwMode="gray">
          <a:xfrm>
            <a:off x="900113" y="3429000"/>
            <a:ext cx="1944687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Java </a:t>
            </a:r>
            <a:r>
              <a:rPr lang="zh-CN" altLang="en-US" b="1">
                <a:ea typeface="黑体" pitchFamily="2" charset="-122"/>
              </a:rPr>
              <a:t>应用程序 </a:t>
            </a:r>
          </a:p>
        </p:txBody>
      </p:sp>
      <p:sp>
        <p:nvSpPr>
          <p:cNvPr id="818200" name="AutoShape 24"/>
          <p:cNvSpPr>
            <a:spLocks noChangeArrowheads="1"/>
          </p:cNvSpPr>
          <p:nvPr/>
        </p:nvSpPr>
        <p:spPr bwMode="gray">
          <a:xfrm>
            <a:off x="1187450" y="4651375"/>
            <a:ext cx="13684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API</a:t>
            </a:r>
          </a:p>
        </p:txBody>
      </p:sp>
      <p:sp>
        <p:nvSpPr>
          <p:cNvPr id="818201" name="AutoShape 25"/>
          <p:cNvSpPr>
            <a:spLocks noChangeArrowheads="1"/>
          </p:cNvSpPr>
          <p:nvPr/>
        </p:nvSpPr>
        <p:spPr bwMode="gray">
          <a:xfrm>
            <a:off x="5580063" y="4651375"/>
            <a:ext cx="13684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ODBC API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gray">
          <a:xfrm>
            <a:off x="7380288" y="4724400"/>
            <a:ext cx="115252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ODBC</a:t>
            </a:r>
            <a:r>
              <a:rPr lang="zh-CN" altLang="en-US" b="1">
                <a:ea typeface="黑体" pitchFamily="2" charset="-122"/>
              </a:rPr>
              <a:t>层</a:t>
            </a:r>
            <a:endParaRPr lang="zh-TW" altLang="en-US" b="1">
              <a:ea typeface="黑体" pitchFamily="2" charset="-122"/>
            </a:endParaRPr>
          </a:p>
        </p:txBody>
      </p:sp>
      <p:sp>
        <p:nvSpPr>
          <p:cNvPr id="818203" name="AutoShape 27"/>
          <p:cNvSpPr>
            <a:spLocks noChangeArrowheads="1"/>
          </p:cNvSpPr>
          <p:nvPr/>
        </p:nvSpPr>
        <p:spPr bwMode="auto">
          <a:xfrm>
            <a:off x="7451725" y="2708275"/>
            <a:ext cx="1008063" cy="1008063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DB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cxnSp>
        <p:nvCxnSpPr>
          <p:cNvPr id="818205" name="AutoShape 29"/>
          <p:cNvCxnSpPr>
            <a:cxnSpLocks noChangeShapeType="1"/>
            <a:stCxn id="818199" idx="2"/>
            <a:endCxn id="818200" idx="0"/>
          </p:cNvCxnSpPr>
          <p:nvPr/>
        </p:nvCxnSpPr>
        <p:spPr bwMode="auto">
          <a:xfrm flipH="1">
            <a:off x="1871663" y="3933825"/>
            <a:ext cx="1587" cy="717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8206" name="AutoShape 30"/>
          <p:cNvCxnSpPr>
            <a:cxnSpLocks noChangeShapeType="1"/>
            <a:stCxn id="818200" idx="3"/>
            <a:endCxn id="818198" idx="1"/>
          </p:cNvCxnSpPr>
          <p:nvPr/>
        </p:nvCxnSpPr>
        <p:spPr bwMode="auto">
          <a:xfrm>
            <a:off x="2555875" y="4940300"/>
            <a:ext cx="503238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8207" name="AutoShape 31"/>
          <p:cNvCxnSpPr>
            <a:cxnSpLocks noChangeShapeType="1"/>
            <a:stCxn id="818198" idx="3"/>
            <a:endCxn id="818201" idx="1"/>
          </p:cNvCxnSpPr>
          <p:nvPr/>
        </p:nvCxnSpPr>
        <p:spPr bwMode="auto">
          <a:xfrm flipV="1">
            <a:off x="4859338" y="4940300"/>
            <a:ext cx="720725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8208" name="AutoShape 32"/>
          <p:cNvCxnSpPr>
            <a:cxnSpLocks noChangeShapeType="1"/>
            <a:stCxn id="818201" idx="3"/>
            <a:endCxn id="818202" idx="1"/>
          </p:cNvCxnSpPr>
          <p:nvPr/>
        </p:nvCxnSpPr>
        <p:spPr bwMode="auto">
          <a:xfrm>
            <a:off x="6948488" y="4940300"/>
            <a:ext cx="431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8209" name="AutoShape 33"/>
          <p:cNvCxnSpPr>
            <a:cxnSpLocks noChangeShapeType="1"/>
            <a:stCxn id="818202" idx="0"/>
            <a:endCxn id="818203" idx="3"/>
          </p:cNvCxnSpPr>
          <p:nvPr/>
        </p:nvCxnSpPr>
        <p:spPr bwMode="auto">
          <a:xfrm flipV="1">
            <a:off x="7956550" y="3716338"/>
            <a:ext cx="0" cy="10080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234905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US" altLang="zh-CN" dirty="0" smtClean="0"/>
              <a:t>.class</a:t>
            </a:r>
            <a:r>
              <a:rPr lang="zh-CN" altLang="en-US" dirty="0" smtClean="0"/>
              <a:t>文件保存的位置</a:t>
            </a:r>
            <a:r>
              <a:rPr lang="en-US" altLang="zh-CN" dirty="0" smtClean="0"/>
              <a:t>:</a:t>
            </a:r>
            <a:r>
              <a:rPr lang="en-US" altLang="zh-CN" dirty="0" err="1" smtClean="0"/>
              <a:t>webapp</a:t>
            </a:r>
            <a:r>
              <a:rPr lang="en-US" altLang="zh-CN" dirty="0" smtClean="0"/>
              <a:t>/***/WEBINF</a:t>
            </a:r>
          </a:p>
          <a:p>
            <a:pPr marL="624078" indent="-514350">
              <a:buFont typeface="+mj-lt"/>
              <a:buAutoNum type="arabicPeriod"/>
            </a:pPr>
            <a:r>
              <a:rPr lang="zh-CN" altLang="en-US" dirty="0" smtClean="0"/>
              <a:t>引入包的方法</a:t>
            </a:r>
            <a:endParaRPr lang="en-US" altLang="zh-CN" dirty="0" smtClean="0"/>
          </a:p>
          <a:p>
            <a:pPr marL="624078" indent="-514350">
              <a:buFont typeface="+mj-lt"/>
              <a:buAutoNum type="arabicPeriod"/>
            </a:pPr>
            <a:r>
              <a:rPr lang="zh-CN" altLang="en-US" dirty="0" smtClean="0"/>
              <a:t>实例化对象的方法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几点注意事项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135937" cy="1727200"/>
          </a:xfrm>
        </p:spPr>
        <p:txBody>
          <a:bodyPr>
            <a:normAutofit/>
          </a:bodyPr>
          <a:lstStyle/>
          <a:p>
            <a:pPr marL="457200" indent="-457200"/>
            <a:r>
              <a:rPr lang="zh-CN" altLang="en-US" dirty="0"/>
              <a:t>使用</a:t>
            </a:r>
            <a:r>
              <a:rPr lang="en-US" altLang="zh-CN" dirty="0"/>
              <a:t>JDBC-ODBC</a:t>
            </a:r>
            <a:r>
              <a:rPr lang="zh-CN" altLang="en-US" dirty="0"/>
              <a:t>进行桥连</a:t>
            </a:r>
          </a:p>
          <a:p>
            <a:pPr marL="838200" lvl="1" indent="-381000">
              <a:buFontTx/>
              <a:buNone/>
            </a:pPr>
            <a:r>
              <a:rPr lang="en-US" altLang="zh-CN" dirty="0"/>
              <a:t>1</a:t>
            </a:r>
            <a:r>
              <a:rPr lang="zh-CN" altLang="en-US" dirty="0"/>
              <a:t>、在控制面板</a:t>
            </a:r>
            <a:r>
              <a:rPr lang="zh-CN" altLang="en-US" dirty="0">
                <a:sym typeface="Wingdings" pitchFamily="2" charset="2"/>
              </a:rPr>
              <a:t></a:t>
            </a:r>
            <a:r>
              <a:rPr lang="en-US" altLang="zh-CN" dirty="0"/>
              <a:t>ODBC</a:t>
            </a:r>
            <a:r>
              <a:rPr lang="zh-CN" altLang="en-US" dirty="0"/>
              <a:t>数据源</a:t>
            </a:r>
            <a:r>
              <a:rPr lang="zh-CN" altLang="en-US" dirty="0">
                <a:sym typeface="Wingdings" pitchFamily="2" charset="2"/>
              </a:rPr>
              <a:t>系统</a:t>
            </a:r>
            <a:r>
              <a:rPr lang="en-US" altLang="zh-CN" dirty="0">
                <a:sym typeface="Wingdings" pitchFamily="2" charset="2"/>
              </a:rPr>
              <a:t>DSN</a:t>
            </a:r>
            <a:r>
              <a:rPr lang="zh-CN" altLang="en-US" dirty="0">
                <a:sym typeface="Wingdings" pitchFamily="2" charset="2"/>
              </a:rPr>
              <a:t>中配置数据源</a:t>
            </a:r>
          </a:p>
          <a:p>
            <a:pPr marL="838200" lvl="1" indent="-381000">
              <a:buFontTx/>
              <a:buNone/>
            </a:pPr>
            <a:r>
              <a:rPr lang="en-US" altLang="zh-CN" dirty="0"/>
              <a:t>2</a:t>
            </a:r>
            <a:r>
              <a:rPr lang="zh-CN" altLang="en-US" dirty="0"/>
              <a:t>、编程，通过桥连方式与数据库建立连接</a:t>
            </a:r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zh-CN" altLang="en-US" dirty="0" smtClean="0"/>
              <a:t>使用</a:t>
            </a:r>
            <a:r>
              <a:rPr lang="en-US" altLang="zh-CN" dirty="0" smtClean="0"/>
              <a:t>JDBC-ODBC</a:t>
            </a:r>
            <a:r>
              <a:rPr lang="zh-CN" altLang="en-US" dirty="0" smtClean="0"/>
              <a:t>进行桥连</a:t>
            </a:r>
            <a:endParaRPr lang="zh-CN" altLang="en-US" dirty="0"/>
          </a:p>
        </p:txBody>
      </p:sp>
      <p:sp>
        <p:nvSpPr>
          <p:cNvPr id="826372" name="AutoShape 4"/>
          <p:cNvSpPr>
            <a:spLocks noChangeArrowheads="1"/>
          </p:cNvSpPr>
          <p:nvPr/>
        </p:nvSpPr>
        <p:spPr bwMode="auto">
          <a:xfrm>
            <a:off x="287338" y="3043238"/>
            <a:ext cx="8748712" cy="1370012"/>
          </a:xfrm>
          <a:prstGeom prst="roundRect">
            <a:avLst>
              <a:gd name="adj" fmla="val 10199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altLang="zh-CN" b="1">
                <a:ea typeface="黑体" pitchFamily="2" charset="-122"/>
              </a:rPr>
              <a:t>------</a:t>
            </a:r>
            <a:r>
              <a:rPr lang="zh-CN" altLang="en-US" b="1">
                <a:ea typeface="黑体" pitchFamily="2" charset="-122"/>
              </a:rPr>
              <a:t>语法</a:t>
            </a:r>
            <a:r>
              <a:rPr lang="en-US" altLang="zh-CN" b="1">
                <a:ea typeface="黑体" pitchFamily="2" charset="-122"/>
              </a:rPr>
              <a:t>------</a:t>
            </a:r>
          </a:p>
          <a:p>
            <a:endParaRPr lang="en-US" altLang="zh-CN" b="1">
              <a:ea typeface="黑体" pitchFamily="2" charset="-122"/>
            </a:endParaRPr>
          </a:p>
          <a:p>
            <a:r>
              <a:rPr lang="en-US" altLang="zh-CN" b="1">
                <a:ea typeface="黑体" pitchFamily="2" charset="-122"/>
              </a:rPr>
              <a:t>Class.forName("</a:t>
            </a:r>
            <a:r>
              <a:rPr lang="en-US" altLang="zh-CN" b="1">
                <a:solidFill>
                  <a:srgbClr val="0033CC"/>
                </a:solidFill>
                <a:ea typeface="黑体" pitchFamily="2" charset="-122"/>
              </a:rPr>
              <a:t>sun.jdbc.odbc.JdbcOdbcDriver</a:t>
            </a:r>
            <a:r>
              <a:rPr lang="en-US" altLang="zh-CN" b="1">
                <a:ea typeface="黑体" pitchFamily="2" charset="-122"/>
              </a:rPr>
              <a:t>");</a:t>
            </a:r>
          </a:p>
          <a:p>
            <a:r>
              <a:rPr lang="en-US" altLang="zh-CN" b="1">
                <a:ea typeface="黑体" pitchFamily="2" charset="-122"/>
              </a:rPr>
              <a:t>Connection con =DriverManager.getConnection("</a:t>
            </a:r>
            <a:r>
              <a:rPr lang="en-US" altLang="zh-CN" b="1">
                <a:solidFill>
                  <a:srgbClr val="0033CC"/>
                </a:solidFill>
                <a:ea typeface="黑体" pitchFamily="2" charset="-122"/>
              </a:rPr>
              <a:t>jdbc:odbc:news</a:t>
            </a:r>
            <a:r>
              <a:rPr lang="en-US" altLang="zh-CN" b="1">
                <a:ea typeface="黑体" pitchFamily="2" charset="-122"/>
              </a:rPr>
              <a:t>","</a:t>
            </a:r>
            <a:r>
              <a:rPr lang="en-US" altLang="zh-CN" b="1">
                <a:solidFill>
                  <a:srgbClr val="0033CC"/>
                </a:solidFill>
                <a:ea typeface="黑体" pitchFamily="2" charset="-122"/>
              </a:rPr>
              <a:t>sa</a:t>
            </a:r>
            <a:r>
              <a:rPr lang="en-US" altLang="zh-CN" b="1">
                <a:ea typeface="黑体" pitchFamily="2" charset="-122"/>
              </a:rPr>
              <a:t>","</a:t>
            </a:r>
            <a:r>
              <a:rPr lang="en-US" altLang="zh-CN" b="1">
                <a:solidFill>
                  <a:srgbClr val="0033CC"/>
                </a:solidFill>
                <a:ea typeface="黑体" pitchFamily="2" charset="-122"/>
              </a:rPr>
              <a:t>sa</a:t>
            </a:r>
            <a:r>
              <a:rPr lang="en-US" altLang="zh-CN" b="1">
                <a:ea typeface="黑体" pitchFamily="2" charset="-122"/>
              </a:rPr>
              <a:t>");</a:t>
            </a:r>
          </a:p>
        </p:txBody>
      </p:sp>
      <p:sp>
        <p:nvSpPr>
          <p:cNvPr id="826373" name="AutoShape 5"/>
          <p:cNvSpPr>
            <a:spLocks noChangeArrowheads="1"/>
          </p:cNvSpPr>
          <p:nvPr/>
        </p:nvSpPr>
        <p:spPr bwMode="auto">
          <a:xfrm>
            <a:off x="4500563" y="2781300"/>
            <a:ext cx="2663825" cy="693738"/>
          </a:xfrm>
          <a:prstGeom prst="wedgeRoundRectCallout">
            <a:avLst>
              <a:gd name="adj1" fmla="val -41301"/>
              <a:gd name="adj2" fmla="val 8821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en-US" altLang="zh-CN" b="1">
                <a:ea typeface="黑体" pitchFamily="2" charset="-122"/>
              </a:rPr>
              <a:t>JDBC-ODBC</a:t>
            </a:r>
            <a:r>
              <a:rPr lang="zh-CN" altLang="en-US" b="1">
                <a:ea typeface="黑体" pitchFamily="2" charset="-122"/>
              </a:rPr>
              <a:t>桥驱动类的完全限定类名</a:t>
            </a:r>
          </a:p>
        </p:txBody>
      </p:sp>
      <p:sp>
        <p:nvSpPr>
          <p:cNvPr id="826374" name="AutoShape 6"/>
          <p:cNvSpPr>
            <a:spLocks noChangeArrowheads="1"/>
          </p:cNvSpPr>
          <p:nvPr/>
        </p:nvSpPr>
        <p:spPr bwMode="auto">
          <a:xfrm>
            <a:off x="5722938" y="4437063"/>
            <a:ext cx="1512887" cy="398462"/>
          </a:xfrm>
          <a:prstGeom prst="wedgeRoundRectCallout">
            <a:avLst>
              <a:gd name="adj1" fmla="val 51259"/>
              <a:gd name="adj2" fmla="val -11300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r>
              <a:rPr lang="zh-CN" altLang="en-US" b="1">
                <a:ea typeface="黑体" pitchFamily="2" charset="-122"/>
              </a:rPr>
              <a:t>数据源名称</a:t>
            </a:r>
          </a:p>
        </p:txBody>
      </p:sp>
    </p:spTree>
    <p:extLst>
      <p:ext uri="{BB962C8B-B14F-4D97-AF65-F5344CB8AC3E}">
        <p14:creationId xmlns:p14="http://schemas.microsoft.com/office/powerpoint/2010/main" val="140683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4" name="Rectangle 4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229600" cy="1871663"/>
          </a:xfrm>
        </p:spPr>
        <p:txBody>
          <a:bodyPr>
            <a:normAutofit/>
          </a:bodyPr>
          <a:lstStyle/>
          <a:p>
            <a:r>
              <a:rPr lang="zh-CN" altLang="en-US" dirty="0"/>
              <a:t>纯</a:t>
            </a:r>
            <a:r>
              <a:rPr lang="en-US" altLang="zh-CN" dirty="0"/>
              <a:t>Java</a:t>
            </a:r>
            <a:r>
              <a:rPr lang="zh-CN" altLang="en-US" dirty="0"/>
              <a:t>驱动</a:t>
            </a:r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JDBC</a:t>
            </a:r>
            <a:r>
              <a:rPr lang="zh-CN" altLang="en-US" dirty="0"/>
              <a:t>驱动直接访问数据库</a:t>
            </a:r>
          </a:p>
          <a:p>
            <a:pPr lvl="1"/>
            <a:r>
              <a:rPr lang="zh-CN" altLang="en-US" dirty="0"/>
              <a:t>优点：</a:t>
            </a:r>
            <a:r>
              <a:rPr lang="en-US" altLang="zh-CN" dirty="0"/>
              <a:t>100% Java</a:t>
            </a:r>
            <a:r>
              <a:rPr lang="zh-CN" altLang="en-US" dirty="0"/>
              <a:t>，快又可跨平台</a:t>
            </a:r>
          </a:p>
          <a:p>
            <a:pPr lvl="1"/>
            <a:r>
              <a:rPr lang="zh-CN" altLang="en-US" dirty="0"/>
              <a:t>缺点：访问不同的数据库需要下载专用的</a:t>
            </a:r>
            <a:r>
              <a:rPr lang="en-US" altLang="zh-CN" dirty="0"/>
              <a:t>JDBC</a:t>
            </a:r>
            <a:r>
              <a:rPr lang="zh-CN" altLang="en-US" dirty="0"/>
              <a:t>驱动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JDBC</a:t>
            </a:r>
            <a:r>
              <a:rPr lang="zh-CN" altLang="en-US" dirty="0" smtClean="0"/>
              <a:t>本地驱动</a:t>
            </a:r>
            <a:endParaRPr lang="en-US" altLang="zh-CN" dirty="0" smtClean="0"/>
          </a:p>
        </p:txBody>
      </p:sp>
      <p:sp>
        <p:nvSpPr>
          <p:cNvPr id="819205" name="AutoShape 5"/>
          <p:cNvSpPr>
            <a:spLocks noChangeArrowheads="1"/>
          </p:cNvSpPr>
          <p:nvPr/>
        </p:nvSpPr>
        <p:spPr bwMode="gray">
          <a:xfrm>
            <a:off x="1258888" y="2997200"/>
            <a:ext cx="4248150" cy="2449513"/>
          </a:xfrm>
          <a:prstGeom prst="roundRect">
            <a:avLst>
              <a:gd name="adj" fmla="val 7324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06" name="AutoShape 6"/>
          <p:cNvSpPr>
            <a:spLocks noChangeArrowheads="1"/>
          </p:cNvSpPr>
          <p:nvPr/>
        </p:nvSpPr>
        <p:spPr bwMode="gray">
          <a:xfrm>
            <a:off x="3562350" y="4654550"/>
            <a:ext cx="1800225" cy="434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TW" b="1">
                <a:ea typeface="黑体" pitchFamily="2" charset="-122"/>
              </a:rPr>
              <a:t>JDBC</a:t>
            </a:r>
            <a:r>
              <a:rPr lang="en-US" altLang="zh-CN" b="1">
                <a:ea typeface="黑体" pitchFamily="2" charset="-122"/>
              </a:rPr>
              <a:t> </a:t>
            </a:r>
            <a:r>
              <a:rPr lang="zh-CN" altLang="en-US" b="1">
                <a:ea typeface="黑体" pitchFamily="2" charset="-122"/>
              </a:rPr>
              <a:t>驱动 </a:t>
            </a:r>
            <a:endParaRPr lang="zh-TW" altLang="en-US" b="1">
              <a:ea typeface="黑体" pitchFamily="2" charset="-122"/>
            </a:endParaRPr>
          </a:p>
        </p:txBody>
      </p:sp>
      <p:sp>
        <p:nvSpPr>
          <p:cNvPr id="819207" name="AutoShape 7"/>
          <p:cNvSpPr>
            <a:spLocks noChangeArrowheads="1"/>
          </p:cNvSpPr>
          <p:nvPr/>
        </p:nvSpPr>
        <p:spPr bwMode="gray">
          <a:xfrm>
            <a:off x="1403350" y="3213100"/>
            <a:ext cx="1944688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Java </a:t>
            </a:r>
            <a:r>
              <a:rPr lang="zh-CN" altLang="en-US" b="1">
                <a:ea typeface="黑体" pitchFamily="2" charset="-122"/>
              </a:rPr>
              <a:t>应用程序 </a:t>
            </a:r>
          </a:p>
        </p:txBody>
      </p:sp>
      <p:sp>
        <p:nvSpPr>
          <p:cNvPr id="819208" name="AutoShape 8"/>
          <p:cNvSpPr>
            <a:spLocks noChangeArrowheads="1"/>
          </p:cNvSpPr>
          <p:nvPr/>
        </p:nvSpPr>
        <p:spPr bwMode="gray">
          <a:xfrm>
            <a:off x="1692275" y="4581525"/>
            <a:ext cx="13684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B563CF"/>
            </a:solidFill>
            <a:round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ea typeface="黑体" pitchFamily="2" charset="-122"/>
              </a:rPr>
              <a:t>JDBC API </a:t>
            </a:r>
          </a:p>
        </p:txBody>
      </p:sp>
      <p:sp>
        <p:nvSpPr>
          <p:cNvPr id="819211" name="AutoShape 11"/>
          <p:cNvSpPr>
            <a:spLocks noChangeArrowheads="1"/>
          </p:cNvSpPr>
          <p:nvPr/>
        </p:nvSpPr>
        <p:spPr bwMode="auto">
          <a:xfrm>
            <a:off x="6731000" y="4381500"/>
            <a:ext cx="1009650" cy="9779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DB</a:t>
            </a:r>
          </a:p>
          <a:p>
            <a:pPr algn="ctr" eaLnBrk="0" hangingPunct="0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Server</a:t>
            </a:r>
          </a:p>
        </p:txBody>
      </p:sp>
      <p:cxnSp>
        <p:nvCxnSpPr>
          <p:cNvPr id="819212" name="AutoShape 12"/>
          <p:cNvCxnSpPr>
            <a:cxnSpLocks noChangeShapeType="1"/>
            <a:stCxn id="819207" idx="2"/>
            <a:endCxn id="819208" idx="0"/>
          </p:cNvCxnSpPr>
          <p:nvPr/>
        </p:nvCxnSpPr>
        <p:spPr bwMode="auto">
          <a:xfrm>
            <a:off x="2376488" y="3717925"/>
            <a:ext cx="0" cy="863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9213" name="AutoShape 13"/>
          <p:cNvCxnSpPr>
            <a:cxnSpLocks noChangeShapeType="1"/>
            <a:stCxn id="819208" idx="3"/>
            <a:endCxn id="819206" idx="1"/>
          </p:cNvCxnSpPr>
          <p:nvPr/>
        </p:nvCxnSpPr>
        <p:spPr bwMode="auto">
          <a:xfrm>
            <a:off x="3060700" y="4870450"/>
            <a:ext cx="50165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9217" name="AutoShape 17"/>
          <p:cNvCxnSpPr>
            <a:cxnSpLocks noChangeShapeType="1"/>
            <a:stCxn id="819206" idx="3"/>
            <a:endCxn id="819211" idx="2"/>
          </p:cNvCxnSpPr>
          <p:nvPr/>
        </p:nvCxnSpPr>
        <p:spPr bwMode="auto">
          <a:xfrm flipV="1">
            <a:off x="5362575" y="4870450"/>
            <a:ext cx="1368425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302007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96975"/>
            <a:ext cx="8229600" cy="1727200"/>
          </a:xfrm>
        </p:spPr>
        <p:txBody>
          <a:bodyPr>
            <a:normAutofit/>
          </a:bodyPr>
          <a:lstStyle/>
          <a:p>
            <a:pPr marL="533400" indent="-533400"/>
            <a:r>
              <a:rPr lang="zh-CN" altLang="en-US"/>
              <a:t>使用纯</a:t>
            </a:r>
            <a:r>
              <a:rPr lang="en-US" altLang="zh-CN"/>
              <a:t>Java</a:t>
            </a:r>
            <a:r>
              <a:rPr lang="zh-CN" altLang="en-US"/>
              <a:t>驱动方式进行直连</a:t>
            </a:r>
          </a:p>
          <a:p>
            <a:pPr marL="914400" lvl="1" indent="-457200">
              <a:buFontTx/>
              <a:buNone/>
            </a:pPr>
            <a:r>
              <a:rPr lang="en-US" altLang="zh-CN"/>
              <a:t>1</a:t>
            </a:r>
            <a:r>
              <a:rPr lang="zh-CN" altLang="en-US"/>
              <a:t>、下载数据库厂商提供的驱动程序包</a:t>
            </a:r>
          </a:p>
          <a:p>
            <a:pPr marL="914400" lvl="1" indent="-457200">
              <a:buFontTx/>
              <a:buNone/>
            </a:pPr>
            <a:r>
              <a:rPr lang="en-US" altLang="zh-CN"/>
              <a:t>2</a:t>
            </a:r>
            <a:r>
              <a:rPr lang="zh-CN" altLang="en-US"/>
              <a:t>、将驱动程序包引入工程中</a:t>
            </a:r>
          </a:p>
          <a:p>
            <a:pPr marL="914400" lvl="1" indent="-457200">
              <a:buFontTx/>
              <a:buNone/>
            </a:pPr>
            <a:r>
              <a:rPr lang="en-US" altLang="zh-CN"/>
              <a:t>3</a:t>
            </a:r>
            <a:r>
              <a:rPr lang="zh-CN" altLang="en-US"/>
              <a:t>、编程，通过纯</a:t>
            </a:r>
            <a:r>
              <a:rPr lang="en-US" altLang="zh-CN"/>
              <a:t>Java</a:t>
            </a:r>
            <a:r>
              <a:rPr lang="zh-CN" altLang="en-US"/>
              <a:t>驱动方式与数据库建立连接</a:t>
            </a:r>
          </a:p>
        </p:txBody>
      </p:sp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JDBC</a:t>
            </a:r>
            <a:r>
              <a:rPr lang="zh-CN" altLang="en-US" dirty="0" smtClean="0"/>
              <a:t>本地驱动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1234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的主要操作类及接口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85926"/>
            <a:ext cx="9155397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02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3578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00100" y="1643050"/>
            <a:ext cx="742955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/>
              <a:t>打开数据库的服务</a:t>
            </a:r>
            <a:endParaRPr lang="en-US" altLang="zh-CN" sz="2400" dirty="0" smtClean="0"/>
          </a:p>
          <a:p>
            <a:r>
              <a:rPr lang="zh-CN" altLang="en-US" sz="2400" dirty="0" smtClean="0"/>
              <a:t>连接数据库，一般需要输入用户名和密码</a:t>
            </a:r>
            <a:endParaRPr lang="en-US" altLang="zh-CN" sz="2400" dirty="0" smtClean="0"/>
          </a:p>
          <a:p>
            <a:r>
              <a:rPr lang="zh-CN" altLang="en-US" sz="2400" dirty="0" smtClean="0"/>
              <a:t>操作数据库：创建表、查询表、更新记录</a:t>
            </a:r>
            <a:endParaRPr lang="en-US" altLang="zh-CN" sz="2400" dirty="0" smtClean="0"/>
          </a:p>
          <a:p>
            <a:r>
              <a:rPr lang="zh-CN" altLang="en-US" sz="2400" dirty="0" smtClean="0"/>
              <a:t>关闭</a:t>
            </a: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1000100" y="3429000"/>
            <a:ext cx="742955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err="1" smtClean="0"/>
              <a:t>DriverMangager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取得一个数据连接</a:t>
            </a:r>
            <a:endParaRPr lang="en-US" altLang="zh-CN" sz="2400" dirty="0" smtClean="0"/>
          </a:p>
          <a:p>
            <a:r>
              <a:rPr lang="en-US" altLang="zh-CN" sz="2400" dirty="0" smtClean="0"/>
              <a:t>Connection:</a:t>
            </a:r>
            <a:r>
              <a:rPr lang="zh-CN" altLang="en-US" sz="2400" dirty="0" smtClean="0"/>
              <a:t>每一个</a:t>
            </a:r>
            <a:r>
              <a:rPr lang="en-US" altLang="zh-CN" sz="2400" dirty="0" smtClean="0"/>
              <a:t>Connection</a:t>
            </a:r>
            <a:r>
              <a:rPr lang="zh-CN" altLang="en-US" sz="2400" dirty="0" smtClean="0"/>
              <a:t>的实例化对象都表示一个数据库连接</a:t>
            </a:r>
            <a:endParaRPr lang="en-US" altLang="zh-CN" sz="2400" dirty="0" smtClean="0"/>
          </a:p>
          <a:p>
            <a:r>
              <a:rPr lang="zh-CN" altLang="en-US" sz="2400" dirty="0" smtClean="0"/>
              <a:t>数据库的操作：</a:t>
            </a:r>
            <a:r>
              <a:rPr lang="en-US" altLang="zh-CN" sz="2400" dirty="0" smtClean="0"/>
              <a:t>Statement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PreparedStatement</a:t>
            </a:r>
            <a:endParaRPr lang="en-US" altLang="zh-CN" sz="2400" dirty="0" smtClean="0"/>
          </a:p>
          <a:p>
            <a:r>
              <a:rPr lang="zh-CN" altLang="en-US" sz="2400" dirty="0" smtClean="0"/>
              <a:t>数据库的查询：</a:t>
            </a:r>
            <a:r>
              <a:rPr lang="en-US" altLang="zh-CN" sz="2400" dirty="0" err="1" smtClean="0"/>
              <a:t>ResultSet</a:t>
            </a:r>
            <a:endParaRPr lang="zh-CN" altLang="en-US" sz="2400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数据库操作的步骤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5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加载数据库驱动程序</a:t>
            </a:r>
            <a:endParaRPr lang="en-US" altLang="zh-CN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28737"/>
            <a:ext cx="8858280" cy="5024452"/>
          </a:xfrm>
        </p:spPr>
        <p:txBody>
          <a:bodyPr/>
          <a:lstStyle/>
          <a:p>
            <a:r>
              <a:rPr lang="zh-CN" altLang="en-US" sz="2800" dirty="0" smtClean="0"/>
              <a:t>压缩</a:t>
            </a:r>
            <a:r>
              <a:rPr lang="zh-CN" altLang="en-US" sz="2800" dirty="0"/>
              <a:t>包名为</a:t>
            </a:r>
            <a:r>
              <a:rPr lang="en-US" altLang="zh-CN" sz="2800" dirty="0" smtClean="0"/>
              <a:t>mysql-connector-java-5.1.13.zip(</a:t>
            </a:r>
            <a:r>
              <a:rPr lang="en-US" altLang="zh-CN" sz="2800" dirty="0" smtClean="0">
                <a:hlinkClick r:id="rId2"/>
              </a:rPr>
              <a:t>www.mysql.com</a:t>
            </a:r>
            <a:r>
              <a:rPr lang="zh-CN" altLang="en-US" sz="2800" dirty="0" smtClean="0"/>
              <a:t>处下载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解压缩至硬盘，目录下名为</a:t>
            </a:r>
            <a:r>
              <a:rPr lang="en-US" altLang="zh-CN" sz="2800" dirty="0"/>
              <a:t>mysql-connector-java-5.1.13-bin.jar</a:t>
            </a:r>
            <a:r>
              <a:rPr lang="zh-CN" altLang="en-US" sz="2800" dirty="0"/>
              <a:t>的文件就是</a:t>
            </a:r>
            <a:r>
              <a:rPr lang="en-US" altLang="zh-CN" sz="2800" dirty="0"/>
              <a:t>JDBC</a:t>
            </a:r>
            <a:r>
              <a:rPr lang="zh-CN" altLang="en-US" sz="2800" dirty="0"/>
              <a:t>驱动。</a:t>
            </a:r>
          </a:p>
          <a:p>
            <a:r>
              <a:rPr lang="en-US" altLang="zh-CN" sz="2800" dirty="0" smtClean="0"/>
              <a:t>.;d:\mysql-connector-java-5.1.13.zip</a:t>
            </a:r>
            <a:r>
              <a:rPr lang="zh-CN" altLang="en-US" sz="2800" dirty="0"/>
              <a:t>写入</a:t>
            </a:r>
            <a:r>
              <a:rPr lang="en-US" altLang="zh-CN" sz="2800" dirty="0"/>
              <a:t>CLASSPATH </a:t>
            </a:r>
            <a:endParaRPr lang="en-US" altLang="zh-CN" sz="2800" dirty="0" smtClean="0"/>
          </a:p>
          <a:p>
            <a:r>
              <a:rPr lang="en-US" altLang="zh-CN" sz="2800" dirty="0" smtClean="0"/>
              <a:t>jar</a:t>
            </a:r>
            <a:r>
              <a:rPr lang="zh-CN" altLang="en-US" sz="2800" dirty="0" smtClean="0"/>
              <a:t>包放到</a:t>
            </a:r>
            <a:r>
              <a:rPr lang="en-US" altLang="zh-CN" sz="2800" dirty="0" smtClean="0"/>
              <a:t>WEB-INF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lib</a:t>
            </a:r>
            <a:r>
              <a:rPr lang="zh-CN" altLang="en-US" sz="2800" dirty="0" smtClean="0"/>
              <a:t>目录下</a:t>
            </a:r>
          </a:p>
        </p:txBody>
      </p:sp>
    </p:spTree>
    <p:extLst>
      <p:ext uri="{BB962C8B-B14F-4D97-AF65-F5344CB8AC3E}">
        <p14:creationId xmlns:p14="http://schemas.microsoft.com/office/powerpoint/2010/main" val="6541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79286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CN" b="1" dirty="0" smtClean="0"/>
              <a:t>package cumt.ch8;</a:t>
            </a:r>
          </a:p>
          <a:p>
            <a:pPr>
              <a:buNone/>
            </a:pPr>
            <a:endParaRPr lang="zh-CN" altLang="en-US" dirty="0" smtClean="0"/>
          </a:p>
          <a:p>
            <a:pPr>
              <a:buNone/>
            </a:pPr>
            <a:r>
              <a:rPr lang="en-US" altLang="zh-CN" b="1" dirty="0" smtClean="0"/>
              <a:t>public class ConnectionDemo01{</a:t>
            </a:r>
          </a:p>
          <a:p>
            <a:pPr>
              <a:buNone/>
            </a:pPr>
            <a:r>
              <a:rPr lang="en-US" altLang="zh-CN" dirty="0" smtClean="0"/>
              <a:t>// </a:t>
            </a:r>
            <a:r>
              <a:rPr lang="zh-CN" altLang="en-US" dirty="0" smtClean="0"/>
              <a:t>定义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的数据库驱动程序</a:t>
            </a:r>
          </a:p>
          <a:p>
            <a:pPr>
              <a:buNone/>
            </a:pPr>
            <a:r>
              <a:rPr lang="en-US" altLang="zh-CN" b="1" dirty="0" smtClean="0"/>
              <a:t>public static final String </a:t>
            </a:r>
            <a:r>
              <a:rPr lang="en-US" altLang="zh-CN" b="1" i="1" dirty="0" smtClean="0"/>
              <a:t>DBDRIVER = "</a:t>
            </a:r>
            <a:r>
              <a:rPr lang="en-US" altLang="zh-CN" b="1" i="1" dirty="0" err="1" smtClean="0"/>
              <a:t>org.gjt.mm.mysql.Driver</a:t>
            </a:r>
            <a:r>
              <a:rPr lang="en-US" altLang="zh-CN" b="1" i="1" dirty="0" smtClean="0"/>
              <a:t>" ;</a:t>
            </a:r>
          </a:p>
          <a:p>
            <a:pPr>
              <a:buNone/>
            </a:pPr>
            <a:r>
              <a:rPr lang="en-US" altLang="zh-CN" b="1" dirty="0" smtClean="0"/>
              <a:t>public static void main(String </a:t>
            </a:r>
            <a:r>
              <a:rPr lang="en-US" altLang="zh-CN" b="1" dirty="0" err="1" smtClean="0"/>
              <a:t>args</a:t>
            </a:r>
            <a:r>
              <a:rPr lang="en-US" altLang="zh-CN" b="1" dirty="0" smtClean="0"/>
              <a:t>[]){</a:t>
            </a:r>
          </a:p>
          <a:p>
            <a:pPr>
              <a:buNone/>
            </a:pPr>
            <a:r>
              <a:rPr lang="en-US" altLang="zh-CN" b="1" dirty="0" smtClean="0"/>
              <a:t>try{</a:t>
            </a:r>
          </a:p>
          <a:p>
            <a:pPr>
              <a:buNone/>
            </a:pPr>
            <a:r>
              <a:rPr lang="en-US" altLang="zh-CN" dirty="0" err="1" smtClean="0"/>
              <a:t>Class.</a:t>
            </a:r>
            <a:r>
              <a:rPr lang="en-US" altLang="zh-CN" i="1" dirty="0" err="1" smtClean="0"/>
              <a:t>forName</a:t>
            </a:r>
            <a:r>
              <a:rPr lang="en-US" altLang="zh-CN" i="1" dirty="0" smtClean="0"/>
              <a:t>(DBDRIVER) ;// </a:t>
            </a:r>
            <a:r>
              <a:rPr lang="zh-CN" altLang="en-US" i="1" dirty="0" smtClean="0"/>
              <a:t>加载驱动程序</a:t>
            </a:r>
          </a:p>
          <a:p>
            <a:pPr>
              <a:buNone/>
            </a:pPr>
            <a:r>
              <a:rPr lang="en-US" altLang="zh-CN" dirty="0" smtClean="0"/>
              <a:t>}</a:t>
            </a:r>
            <a:r>
              <a:rPr lang="en-US" altLang="zh-CN" b="1" dirty="0" smtClean="0"/>
              <a:t>catch(</a:t>
            </a:r>
            <a:r>
              <a:rPr lang="en-US" altLang="zh-CN" b="1" dirty="0" err="1" smtClean="0"/>
              <a:t>ClassNotFoundException</a:t>
            </a:r>
            <a:r>
              <a:rPr lang="en-US" altLang="zh-CN" b="1" dirty="0" smtClean="0"/>
              <a:t> e){</a:t>
            </a:r>
          </a:p>
          <a:p>
            <a:pPr>
              <a:buNone/>
            </a:pPr>
            <a:r>
              <a:rPr lang="en-US" altLang="zh-CN" dirty="0" err="1" smtClean="0"/>
              <a:t>e.printStackTrace</a:t>
            </a:r>
            <a:r>
              <a:rPr lang="en-US" altLang="zh-CN" dirty="0" smtClean="0"/>
              <a:t>() ;</a:t>
            </a:r>
          </a:p>
          <a:p>
            <a:pPr>
              <a:buNone/>
            </a:pPr>
            <a:r>
              <a:rPr lang="en-US" altLang="zh-CN" dirty="0" smtClean="0"/>
              <a:t>}</a:t>
            </a:r>
          </a:p>
          <a:p>
            <a:pPr>
              <a:buNone/>
            </a:pPr>
            <a:r>
              <a:rPr lang="en-US" altLang="zh-CN" dirty="0" smtClean="0"/>
              <a:t>}</a:t>
            </a:r>
          </a:p>
          <a:p>
            <a:pPr>
              <a:buNone/>
            </a:pPr>
            <a:r>
              <a:rPr lang="en-US" altLang="zh-CN" dirty="0" smtClean="0"/>
              <a:t>};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97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 txBox="1">
            <a:spLocks/>
          </p:cNvSpPr>
          <p:nvPr/>
        </p:nvSpPr>
        <p:spPr>
          <a:xfrm>
            <a:off x="457200" y="273050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900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连接数据库</a:t>
            </a:r>
            <a:r>
              <a:rPr kumimoji="0" lang="en-US" altLang="zh-CN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CN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zh-CN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Drivermanager</a:t>
            </a:r>
            <a:r>
              <a:rPr kumimoji="0" lang="zh-CN" altLang="en-US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类中用于连接的方法</a:t>
            </a:r>
            <a:endParaRPr kumimoji="0" lang="zh-CN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457200" y="1444294"/>
            <a:ext cx="4040188" cy="421695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 static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 action="ppaction://hlinkfile" tooltip="java.sql 中的接口"/>
              </a:rPr>
              <a:t>Connection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getConnection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 action="ppaction://hlinkfile" tooltip="java.lang 中的类"/>
              </a:rPr>
              <a:t>String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url) throws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 action="ppaction://hlinkfile" tooltip="java.sql 中的类"/>
              </a:rPr>
              <a:t>SQLException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试图建立到给定数据库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的连接。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DriverManager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试图从已注册的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JDBC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驱动程序集中选择一个适当的驱动程序。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参数：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-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jdbc:</a:t>
            </a:r>
            <a:r>
              <a:rPr kumimoji="0" lang="en-US" altLang="zh-CN" sz="27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subprotocol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altLang="zh-CN" sz="27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subname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形式的数据库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返回：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到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的连接 </a:t>
            </a:r>
            <a:r>
              <a:rPr kumimoji="0" lang="zh-CN" alt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抛出：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 action="ppaction://hlinkfile" tooltip="java.sql 中的类"/>
              </a:rPr>
              <a:t>SQLException</a:t>
            </a:r>
            <a:r>
              <a:rPr kumimoji="0" lang="en-US" altLang="zh-CN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zh-CN" altLang="en-US" sz="2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如果发生数据库访问错误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内容占位符 7"/>
          <p:cNvSpPr txBox="1">
            <a:spLocks/>
          </p:cNvSpPr>
          <p:nvPr/>
        </p:nvSpPr>
        <p:spPr>
          <a:xfrm>
            <a:off x="4645025" y="1444294"/>
            <a:ext cx="4041775" cy="505654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 static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 action="ppaction://hlinkfile" tooltip="java.sql 中的接口"/>
              </a:rPr>
              <a:t>Connection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getConnection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 action="ppaction://hlinkfile" tooltip="java.lang 中的类"/>
              </a:rPr>
              <a:t>String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 action="ppaction://hlinkfile" tooltip="java.lang 中的类"/>
              </a:rPr>
              <a:t>String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user,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 action="ppaction://hlinkfile" tooltip="java.lang 中的类"/>
              </a:rPr>
              <a:t>String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password) throws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 action="ppaction://hlinkfile" tooltip="java.sql 中的类"/>
              </a:rPr>
              <a:t>SQLException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试图建立到给定数据库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的连接。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DriverManager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试图从已注册的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JDBC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驱动程序集中选择一个适当的驱动程序。 </a:t>
            </a: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参数：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jdbc:</a:t>
            </a:r>
            <a:r>
              <a:rPr kumimoji="0" lang="en-US" altLang="zh-CN" sz="27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subprotocol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altLang="zh-CN" sz="27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subname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形式的数据库</a:t>
            </a:r>
            <a:endParaRPr kumimoji="0" lang="en-US" altLang="zh-CN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user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数据库用户</a:t>
            </a:r>
            <a:endParaRPr kumimoji="0" lang="en-US" altLang="zh-CN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password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用户的密码 </a:t>
            </a:r>
            <a:endParaRPr kumimoji="0" lang="en-US" altLang="zh-CN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返回：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到 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的连接 </a:t>
            </a:r>
            <a:r>
              <a:rPr kumimoji="0" lang="zh-CN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抛出：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 action="ppaction://hlinkfile" tooltip="java.sql 中的类"/>
              </a:rPr>
              <a:t>SQLException</a:t>
            </a:r>
            <a:r>
              <a:rPr kumimoji="0" lang="en-US" altLang="zh-CN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zh-CN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如果发生数据库访问错误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连接数据库</a:t>
            </a:r>
            <a:endParaRPr lang="zh-CN" altLang="zh-CN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912" y="1428736"/>
            <a:ext cx="8955088" cy="4114800"/>
          </a:xfrm>
        </p:spPr>
        <p:txBody>
          <a:bodyPr/>
          <a:lstStyle/>
          <a:p>
            <a:r>
              <a:rPr lang="zh-CN" altLang="en-US" dirty="0" smtClean="0"/>
              <a:t>根据各个数据库的不同，连接的地址也不同，此连接地址将由数据库厂商提供。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err="1" smtClean="0"/>
              <a:t>MySQL</a:t>
            </a:r>
            <a:r>
              <a:rPr lang="zh-CN" altLang="en-US" dirty="0" smtClean="0"/>
              <a:t>数据库的连接地址格式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err="1" smtClean="0"/>
              <a:t>jdbc:mysql</a:t>
            </a:r>
            <a:r>
              <a:rPr lang="en-US" altLang="zh-CN" dirty="0" smtClean="0"/>
              <a:t>://</a:t>
            </a:r>
            <a:r>
              <a:rPr lang="en-US" altLang="zh-CN" dirty="0" err="1" smtClean="0"/>
              <a:t>lP</a:t>
            </a:r>
            <a:r>
              <a:rPr lang="zh-CN" altLang="en-US" dirty="0" smtClean="0"/>
              <a:t>地址：端口号</a:t>
            </a:r>
            <a:r>
              <a:rPr lang="en-US" altLang="zh-CN" dirty="0" smtClean="0"/>
              <a:t>/</a:t>
            </a:r>
            <a:r>
              <a:rPr lang="zh-CN" altLang="en-US" dirty="0" smtClean="0"/>
              <a:t>数据库名称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String </a:t>
            </a:r>
            <a:r>
              <a:rPr lang="en-US" altLang="zh-CN" dirty="0" err="1"/>
              <a:t>url</a:t>
            </a:r>
            <a:r>
              <a:rPr lang="en-US" altLang="zh-CN" dirty="0"/>
              <a:t>="</a:t>
            </a:r>
            <a:r>
              <a:rPr lang="en-US" altLang="zh-CN" dirty="0" err="1"/>
              <a:t>jdbc:mysql</a:t>
            </a:r>
            <a:r>
              <a:rPr lang="en-US" altLang="zh-CN" dirty="0"/>
              <a:t>://</a:t>
            </a:r>
            <a:r>
              <a:rPr lang="en-US" altLang="zh-CN" dirty="0" smtClean="0"/>
              <a:t>localhost:3306/</a:t>
            </a:r>
            <a:r>
              <a:rPr lang="en-US" altLang="zh-CN" dirty="0" err="1" smtClean="0"/>
              <a:t>sql_test</a:t>
            </a:r>
            <a:r>
              <a:rPr lang="en-US" altLang="zh-CN" dirty="0"/>
              <a:t>";</a:t>
            </a:r>
          </a:p>
          <a:p>
            <a:pPr>
              <a:buNone/>
            </a:pPr>
            <a:r>
              <a:rPr lang="en-US" altLang="zh-CN" dirty="0"/>
              <a:t>Connection con=</a:t>
            </a:r>
            <a:r>
              <a:rPr lang="en-US" altLang="zh-CN" dirty="0" err="1"/>
              <a:t>DriverManager.getConnection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21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DriverManager</a:t>
            </a:r>
            <a:r>
              <a:rPr lang="zh-CN" altLang="en-US" dirty="0" smtClean="0"/>
              <a:t>取得</a:t>
            </a:r>
            <a:r>
              <a:rPr lang="en-US" altLang="zh-CN" dirty="0" smtClean="0"/>
              <a:t>Connection</a:t>
            </a:r>
            <a:r>
              <a:rPr lang="zh-CN" altLang="en-US" dirty="0" smtClean="0"/>
              <a:t>对象之后，实际上就表示数据库连接上了，连接上数据库之后就可以进行数据库的更新及查询操作，但是操作的最后数据库连接必须关闭。</a:t>
            </a:r>
            <a:endParaRPr lang="en-US" altLang="zh-CN" dirty="0" smtClean="0"/>
          </a:p>
          <a:p>
            <a:r>
              <a:rPr lang="en-US" altLang="zh-CN" dirty="0" err="1" smtClean="0"/>
              <a:t>conn.close</a:t>
            </a:r>
            <a:r>
              <a:rPr lang="en-US" altLang="zh-CN" dirty="0" smtClean="0"/>
              <a:t>( );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Connection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1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1208</TotalTime>
  <Words>7424</Words>
  <Application>Microsoft Office PowerPoint</Application>
  <PresentationFormat>全屏显示(4:3)</PresentationFormat>
  <Paragraphs>1265</Paragraphs>
  <Slides>124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124</vt:i4>
      </vt:variant>
    </vt:vector>
  </HeadingPairs>
  <TitlesOfParts>
    <vt:vector size="127" baseType="lpstr">
      <vt:lpstr>聚合</vt:lpstr>
      <vt:lpstr>Image</vt:lpstr>
      <vt:lpstr>Visio</vt:lpstr>
      <vt:lpstr>第7章 JSP与JavaBean编程</vt:lpstr>
      <vt:lpstr>PowerPoint 演示文稿</vt:lpstr>
      <vt:lpstr>7.1  JavaBean概述</vt:lpstr>
      <vt:lpstr>PowerPoint 演示文稿</vt:lpstr>
      <vt:lpstr>JavaBean的开发要求</vt:lpstr>
      <vt:lpstr>7.2  JavaBean的基本用法</vt:lpstr>
      <vt:lpstr>SimpleBean</vt:lpstr>
      <vt:lpstr>use_bean_demo1</vt:lpstr>
      <vt:lpstr>几点注意事项</vt:lpstr>
      <vt:lpstr>使用&lt;jsp:useBean&gt;标签指令</vt:lpstr>
      <vt:lpstr>Simple</vt:lpstr>
      <vt:lpstr>use_bean_demo2</vt:lpstr>
      <vt:lpstr>JavaBean与表单</vt:lpstr>
      <vt:lpstr>&lt;jsp:setProperty&gt;标签</vt:lpstr>
      <vt:lpstr>1、指定属性</vt:lpstr>
      <vt:lpstr>PowerPoint 演示文稿</vt:lpstr>
      <vt:lpstr>&lt;jsp:getProperty&gt;</vt:lpstr>
      <vt:lpstr>Input_bean.html</vt:lpstr>
      <vt:lpstr>Input_bean1.jsp</vt:lpstr>
      <vt:lpstr>Input_bean2.jsp</vt:lpstr>
      <vt:lpstr>7.3  JavaBean的作用范围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7.4 JavaBean的删除</vt:lpstr>
      <vt:lpstr>PowerPoint 演示文稿</vt:lpstr>
      <vt:lpstr>7.5实例操作：注册验证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7.5 JDBC</vt:lpstr>
      <vt:lpstr>什么是JDBC</vt:lpstr>
      <vt:lpstr>1、为什么需要JDBC</vt:lpstr>
      <vt:lpstr>JDBC程序的工作原理</vt:lpstr>
      <vt:lpstr>JDBC API</vt:lpstr>
      <vt:lpstr>2、JDBC分类</vt:lpstr>
      <vt:lpstr>JDBC驱动 </vt:lpstr>
      <vt:lpstr>JDBC-ODBC桥连</vt:lpstr>
      <vt:lpstr>PowerPoint 演示文稿</vt:lpstr>
      <vt:lpstr>使用JDBC-ODBC进行桥连</vt:lpstr>
      <vt:lpstr>JDBC本地驱动</vt:lpstr>
      <vt:lpstr>JDBC本地驱动</vt:lpstr>
      <vt:lpstr>3、JDBC的主要操作类及接口</vt:lpstr>
      <vt:lpstr>数据库操作的步骤</vt:lpstr>
      <vt:lpstr>加载数据库驱动程序</vt:lpstr>
      <vt:lpstr>PowerPoint 演示文稿</vt:lpstr>
      <vt:lpstr>PowerPoint 演示文稿</vt:lpstr>
      <vt:lpstr>连接数据库</vt:lpstr>
      <vt:lpstr>Connection</vt:lpstr>
      <vt:lpstr>PowerPoint 演示文稿</vt:lpstr>
      <vt:lpstr>使用Statement执行SQL语句 </vt:lpstr>
      <vt:lpstr>操作数据库</vt:lpstr>
      <vt:lpstr>PowerPoint 演示文稿</vt:lpstr>
      <vt:lpstr>PowerPoint 演示文稿</vt:lpstr>
      <vt:lpstr>PowerPoint 演示文稿</vt:lpstr>
      <vt:lpstr>PowerPoint 演示文稿</vt:lpstr>
      <vt:lpstr>ResultSet接口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PreparedStatement接口</vt:lpstr>
      <vt:lpstr>PowerPoint 演示文稿</vt:lpstr>
      <vt:lpstr>PowerPoint 演示文稿</vt:lpstr>
      <vt:lpstr>PowerPoint 演示文稿</vt:lpstr>
      <vt:lpstr>尝试与JSP结合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7.5 JDBC</vt:lpstr>
      <vt:lpstr>PowerPoint 演示文稿</vt:lpstr>
      <vt:lpstr>1、为什么需要JDBC</vt:lpstr>
      <vt:lpstr>JDBC程序的工作原理</vt:lpstr>
      <vt:lpstr>JDBC API</vt:lpstr>
      <vt:lpstr>2、JDBC分类</vt:lpstr>
      <vt:lpstr>JDBC驱动 </vt:lpstr>
      <vt:lpstr>JDBC-ODBC桥连</vt:lpstr>
      <vt:lpstr>PowerPoint 演示文稿</vt:lpstr>
      <vt:lpstr>使用JDBC-ODBC进行桥连</vt:lpstr>
      <vt:lpstr>JDBC本地驱动</vt:lpstr>
      <vt:lpstr>JDBC本地驱动</vt:lpstr>
      <vt:lpstr>3、JDBC的主要操作类及接口</vt:lpstr>
      <vt:lpstr>数据库操作的步骤</vt:lpstr>
      <vt:lpstr>加载数据库驱动程序</vt:lpstr>
      <vt:lpstr>PowerPoint 演示文稿</vt:lpstr>
      <vt:lpstr>PowerPoint 演示文稿</vt:lpstr>
      <vt:lpstr>连接数据库</vt:lpstr>
      <vt:lpstr>Connection</vt:lpstr>
      <vt:lpstr>PowerPoint 演示文稿</vt:lpstr>
      <vt:lpstr>使用Statement执行SQL语句 </vt:lpstr>
      <vt:lpstr>操作数据库</vt:lpstr>
      <vt:lpstr>PowerPoint 演示文稿</vt:lpstr>
      <vt:lpstr>PowerPoint 演示文稿</vt:lpstr>
      <vt:lpstr>PowerPoint 演示文稿</vt:lpstr>
      <vt:lpstr>PowerPoint 演示文稿</vt:lpstr>
      <vt:lpstr>ResultSet接口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PreparedStatement接口</vt:lpstr>
      <vt:lpstr>PowerPoint 演示文稿</vt:lpstr>
      <vt:lpstr>PowerPoint 演示文稿</vt:lpstr>
      <vt:lpstr>PowerPoint 演示文稿</vt:lpstr>
      <vt:lpstr>尝试与JSP结合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</vt:vector>
  </TitlesOfParts>
  <Company>IBM ThinkPad/CC8000.COM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第7章 JSP与JavaBean编程</dc:title>
  <dc:creator>X200/T400/T500/W500</dc:creator>
  <cp:lastModifiedBy>未定义</cp:lastModifiedBy>
  <cp:revision>104</cp:revision>
  <dcterms:created xsi:type="dcterms:W3CDTF">2011-09-27T13:07:39Z</dcterms:created>
  <dcterms:modified xsi:type="dcterms:W3CDTF">2015-11-23T00:50:25Z</dcterms:modified>
</cp:coreProperties>
</file>